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66" r:id="rId2"/>
    <p:sldId id="258" r:id="rId3"/>
    <p:sldId id="267" r:id="rId4"/>
    <p:sldId id="268" r:id="rId5"/>
    <p:sldId id="262" r:id="rId6"/>
    <p:sldId id="275" r:id="rId7"/>
    <p:sldId id="270" r:id="rId8"/>
    <p:sldId id="272" r:id="rId9"/>
    <p:sldId id="274" r:id="rId10"/>
  </p:sldIdLst>
  <p:sldSz cx="9144000" cy="5143500" type="screen16x9"/>
  <p:notesSz cx="6858000" cy="9144000"/>
  <p:embeddedFontLst>
    <p:embeddedFont>
      <p:font typeface="Alynne" panose="02000503000000000000" pitchFamily="2" charset="0"/>
      <p:regular r:id="rId12"/>
    </p:embeddedFont>
    <p:embeddedFont>
      <p:font typeface="Barlow" pitchFamily="2" charset="77"/>
      <p:regular r:id="rId13"/>
      <p:bold r:id="rId14"/>
      <p:italic r:id="rId15"/>
      <p:boldItalic r:id="rId16"/>
    </p:embeddedFont>
    <p:embeddedFont>
      <p:font typeface="Barlow Medium" panose="020F0502020204030204" pitchFamily="34" charset="0"/>
      <p:regular r:id="rId17"/>
      <p:bold r:id=""/>
      <p:italic r:id="rId18"/>
      <p:boldItalic r:id="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ExtraBold" pitchFamily="2" charset="77"/>
      <p:bold r:id=""/>
      <p:italic r:id=""/>
      <p:boldItalic r:id=""/>
    </p:embeddedFont>
    <p:embeddedFont>
      <p:font typeface="Trebuchet MS" panose="020B0703020202090204" pitchFamily="34" charset="0"/>
      <p:regular r:id="rId23"/>
      <p:bold r:id="rId24"/>
      <p:italic r:id="rId25"/>
    </p:embeddedFont>
    <p:embeddedFont>
      <p:font typeface="Yanone Kaffeesatz" pitchFamily="2" charset="7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3068"/>
    <a:srgbClr val="C1A5A9"/>
    <a:srgbClr val="491A41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9"/>
    <p:restoredTop sz="94677"/>
  </p:normalViewPr>
  <p:slideViewPr>
    <p:cSldViewPr snapToGrid="0">
      <p:cViewPr varScale="1">
        <p:scale>
          <a:sx n="174" d="100"/>
          <a:sy n="174" d="100"/>
        </p:scale>
        <p:origin x="2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95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47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2d02054713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2d02054713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99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75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22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2d0205471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2d0205471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71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 rot="5400000">
            <a:off x="6979975" y="-1534266"/>
            <a:ext cx="2319307" cy="4138533"/>
            <a:chOff x="-358775" y="-1557516"/>
            <a:chExt cx="2319307" cy="4138533"/>
          </a:xfrm>
        </p:grpSpPr>
        <p:sp>
          <p:nvSpPr>
            <p:cNvPr id="34" name="Google Shape;34;p4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4"/>
          <p:cNvGrpSpPr/>
          <p:nvPr/>
        </p:nvGrpSpPr>
        <p:grpSpPr>
          <a:xfrm rot="-2907954" flipH="1">
            <a:off x="-1038485" y="3386475"/>
            <a:ext cx="2319427" cy="4138747"/>
            <a:chOff x="-358775" y="-1557516"/>
            <a:chExt cx="2319307" cy="4138533"/>
          </a:xfrm>
        </p:grpSpPr>
        <p:sp>
          <p:nvSpPr>
            <p:cNvPr id="37" name="Google Shape;37;p4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Barlow"/>
              <a:buAutoNum type="arabicPeriod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15100" y="2755965"/>
            <a:ext cx="36966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715100" y="1401665"/>
            <a:ext cx="3696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-178908" y="3958605"/>
            <a:ext cx="2727958" cy="1363911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8100000">
            <a:off x="395811" y="2882597"/>
            <a:ext cx="837338" cy="319389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-76195" y="-72922"/>
            <a:ext cx="5062754" cy="1354204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 rot="-5961953">
            <a:off x="1206112" y="-1964597"/>
            <a:ext cx="1241739" cy="4736577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>
            <a:spLocks noGrp="1"/>
          </p:cNvSpPr>
          <p:nvPr>
            <p:ph type="subTitle" idx="1"/>
          </p:nvPr>
        </p:nvSpPr>
        <p:spPr>
          <a:xfrm>
            <a:off x="4944400" y="2755975"/>
            <a:ext cx="3484500" cy="10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4944400" y="1401675"/>
            <a:ext cx="34845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/>
          <p:nvPr/>
        </p:nvSpPr>
        <p:spPr>
          <a:xfrm rot="10800000">
            <a:off x="-63624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rot="10800000">
            <a:off x="-83509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 rot="2700000" flipH="1">
            <a:off x="1200801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4993722" flipH="1">
            <a:off x="-22049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 rot="10800000">
            <a:off x="5257950" y="4384442"/>
            <a:ext cx="4978225" cy="820928"/>
          </a:xfrm>
          <a:custGeom>
            <a:avLst/>
            <a:gdLst/>
            <a:ahLst/>
            <a:cxnLst/>
            <a:rect l="l" t="t" r="r" b="b"/>
            <a:pathLst>
              <a:path w="20157" h="3324" extrusionOk="0">
                <a:moveTo>
                  <a:pt x="1" y="0"/>
                </a:moveTo>
                <a:lnTo>
                  <a:pt x="1" y="2316"/>
                </a:lnTo>
                <a:cubicBezTo>
                  <a:pt x="1457" y="3116"/>
                  <a:pt x="3292" y="3324"/>
                  <a:pt x="5097" y="3324"/>
                </a:cubicBezTo>
                <a:cubicBezTo>
                  <a:pt x="6447" y="3324"/>
                  <a:pt x="7780" y="3207"/>
                  <a:pt x="8925" y="3135"/>
                </a:cubicBezTo>
                <a:cubicBezTo>
                  <a:pt x="11661" y="2975"/>
                  <a:pt x="17321" y="2166"/>
                  <a:pt x="20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ONE_COLUMN_TEXT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59" name="Google Shape;159;p18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8"/>
          <p:cNvGrpSpPr/>
          <p:nvPr/>
        </p:nvGrpSpPr>
        <p:grpSpPr>
          <a:xfrm rot="7033727">
            <a:off x="7012941" y="-682524"/>
            <a:ext cx="2428471" cy="3626206"/>
            <a:chOff x="-187225" y="-1557516"/>
            <a:chExt cx="2428708" cy="3626560"/>
          </a:xfrm>
        </p:grpSpPr>
        <p:sp>
          <p:nvSpPr>
            <p:cNvPr id="162" name="Google Shape;162;p18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 rot="-132198">
              <a:off x="26556" y="-1506640"/>
              <a:ext cx="2147756" cy="3535705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720000" y="1707675"/>
            <a:ext cx="3665100" cy="28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2"/>
          </p:nvPr>
        </p:nvSpPr>
        <p:spPr>
          <a:xfrm>
            <a:off x="4758900" y="1707675"/>
            <a:ext cx="3665100" cy="28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9"/>
          <p:cNvGrpSpPr/>
          <p:nvPr/>
        </p:nvGrpSpPr>
        <p:grpSpPr>
          <a:xfrm rot="5623079">
            <a:off x="6574726" y="-1930161"/>
            <a:ext cx="3201119" cy="5712023"/>
            <a:chOff x="-358775" y="-1557516"/>
            <a:chExt cx="2319307" cy="4138533"/>
          </a:xfrm>
        </p:grpSpPr>
        <p:sp>
          <p:nvSpPr>
            <p:cNvPr id="169" name="Google Shape;169;p19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20000" y="35236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720000" y="413360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2"/>
          </p:nvPr>
        </p:nvSpPr>
        <p:spPr>
          <a:xfrm>
            <a:off x="3403800" y="35236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3"/>
          </p:nvPr>
        </p:nvSpPr>
        <p:spPr>
          <a:xfrm>
            <a:off x="3403800" y="413360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 idx="4"/>
          </p:nvPr>
        </p:nvSpPr>
        <p:spPr>
          <a:xfrm>
            <a:off x="6087600" y="35236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5"/>
          </p:nvPr>
        </p:nvSpPr>
        <p:spPr>
          <a:xfrm>
            <a:off x="6087600" y="413360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 rot="4742926">
            <a:off x="1252958" y="4077910"/>
            <a:ext cx="1635442" cy="2692406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4846483" y="-93750"/>
            <a:ext cx="4344451" cy="1894653"/>
          </a:xfrm>
          <a:custGeom>
            <a:avLst/>
            <a:gdLst/>
            <a:ahLst/>
            <a:cxnLst/>
            <a:rect l="l" t="t" r="r" b="b"/>
            <a:pathLst>
              <a:path w="16622" h="7249" extrusionOk="0">
                <a:moveTo>
                  <a:pt x="0" y="1"/>
                </a:moveTo>
                <a:cubicBezTo>
                  <a:pt x="2765" y="3355"/>
                  <a:pt x="8056" y="1388"/>
                  <a:pt x="11500" y="3115"/>
                </a:cubicBezTo>
                <a:cubicBezTo>
                  <a:pt x="12688" y="3734"/>
                  <a:pt x="14904" y="7218"/>
                  <a:pt x="16621" y="7248"/>
                </a:cubicBezTo>
                <a:lnTo>
                  <a:pt x="16621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 rot="7120405">
            <a:off x="6601558" y="-1833531"/>
            <a:ext cx="1241876" cy="473707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 rot="10800000" flipH="1">
            <a:off x="-303375" y="4184097"/>
            <a:ext cx="3810004" cy="1019100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 rot="10800000">
            <a:off x="6289137" y="4617547"/>
            <a:ext cx="2901790" cy="584477"/>
          </a:xfrm>
          <a:custGeom>
            <a:avLst/>
            <a:gdLst/>
            <a:ahLst/>
            <a:cxnLst/>
            <a:rect l="l" t="t" r="r" b="b"/>
            <a:pathLst>
              <a:path w="9935" h="2001" extrusionOk="0">
                <a:moveTo>
                  <a:pt x="1" y="0"/>
                </a:moveTo>
                <a:lnTo>
                  <a:pt x="1" y="919"/>
                </a:lnTo>
                <a:cubicBezTo>
                  <a:pt x="956" y="1683"/>
                  <a:pt x="2327" y="2000"/>
                  <a:pt x="3659" y="2000"/>
                </a:cubicBezTo>
                <a:cubicBezTo>
                  <a:pt x="4624" y="2000"/>
                  <a:pt x="5569" y="1833"/>
                  <a:pt x="6320" y="1548"/>
                </a:cubicBezTo>
                <a:cubicBezTo>
                  <a:pt x="7628" y="1058"/>
                  <a:pt x="8716" y="390"/>
                  <a:pt x="993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1685975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1685975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2"/>
          </p:nvPr>
        </p:nvSpPr>
        <p:spPr>
          <a:xfrm>
            <a:off x="5780553" y="25401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3"/>
          </p:nvPr>
        </p:nvSpPr>
        <p:spPr>
          <a:xfrm>
            <a:off x="5780553" y="16488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4"/>
          </p:nvPr>
        </p:nvSpPr>
        <p:spPr>
          <a:xfrm>
            <a:off x="1685975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5"/>
          </p:nvPr>
        </p:nvSpPr>
        <p:spPr>
          <a:xfrm>
            <a:off x="1685975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 idx="6"/>
          </p:nvPr>
        </p:nvSpPr>
        <p:spPr>
          <a:xfrm>
            <a:off x="5780553" y="3973500"/>
            <a:ext cx="2430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7"/>
          </p:nvPr>
        </p:nvSpPr>
        <p:spPr>
          <a:xfrm>
            <a:off x="5780553" y="3082219"/>
            <a:ext cx="2430300" cy="8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1">
  <p:cSld name="TITLE_ONL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2"/>
          <p:cNvGrpSpPr/>
          <p:nvPr/>
        </p:nvGrpSpPr>
        <p:grpSpPr>
          <a:xfrm rot="2951164">
            <a:off x="1585171" y="2513230"/>
            <a:ext cx="5240663" cy="5627443"/>
            <a:chOff x="3514022" y="-902680"/>
            <a:chExt cx="6119925" cy="6571598"/>
          </a:xfrm>
        </p:grpSpPr>
        <p:sp>
          <p:nvSpPr>
            <p:cNvPr id="214" name="Google Shape;214;p22"/>
            <p:cNvSpPr/>
            <p:nvPr/>
          </p:nvSpPr>
          <p:spPr>
            <a:xfrm rot="141446">
              <a:off x="5195982" y="65267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 rot="2691882">
              <a:off x="5554181" y="-1148115"/>
              <a:ext cx="2039607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 rot="3076623">
              <a:off x="5706475" y="-628900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2"/>
          <p:cNvGrpSpPr/>
          <p:nvPr/>
        </p:nvGrpSpPr>
        <p:grpSpPr>
          <a:xfrm rot="-6642996">
            <a:off x="3698063" y="-3942828"/>
            <a:ext cx="6570230" cy="7115442"/>
            <a:chOff x="3762960" y="-2731355"/>
            <a:chExt cx="7673130" cy="8309863"/>
          </a:xfrm>
        </p:grpSpPr>
        <p:sp>
          <p:nvSpPr>
            <p:cNvPr id="218" name="Google Shape;218;p22"/>
            <p:cNvSpPr/>
            <p:nvPr/>
          </p:nvSpPr>
          <p:spPr>
            <a:xfrm rot="141446">
              <a:off x="5379022" y="56226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2818100">
              <a:off x="6245748" y="-3007311"/>
              <a:ext cx="2707554" cy="7969481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rot="3076623">
              <a:off x="5997672" y="-739646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3">
  <p:cSld name="TITLE_ONLY_1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 rot="10800000" flipH="1">
            <a:off x="-406225" y="4342022"/>
            <a:ext cx="4978225" cy="820928"/>
          </a:xfrm>
          <a:custGeom>
            <a:avLst/>
            <a:gdLst/>
            <a:ahLst/>
            <a:cxnLst/>
            <a:rect l="l" t="t" r="r" b="b"/>
            <a:pathLst>
              <a:path w="20157" h="3324" extrusionOk="0">
                <a:moveTo>
                  <a:pt x="1" y="0"/>
                </a:moveTo>
                <a:lnTo>
                  <a:pt x="1" y="2316"/>
                </a:lnTo>
                <a:cubicBezTo>
                  <a:pt x="1457" y="3116"/>
                  <a:pt x="3292" y="3324"/>
                  <a:pt x="5097" y="3324"/>
                </a:cubicBezTo>
                <a:cubicBezTo>
                  <a:pt x="6447" y="3324"/>
                  <a:pt x="7780" y="3207"/>
                  <a:pt x="8925" y="3135"/>
                </a:cubicBezTo>
                <a:cubicBezTo>
                  <a:pt x="11661" y="2975"/>
                  <a:pt x="17321" y="2166"/>
                  <a:pt x="20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 rot="10800000" flipH="1">
            <a:off x="5678226" y="-29172"/>
            <a:ext cx="3512779" cy="1756302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 rot="10800000" flipH="1">
            <a:off x="7515793" y="-29163"/>
            <a:ext cx="1662021" cy="2408476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 flipH="1">
            <a:off x="-19432" y="3882508"/>
            <a:ext cx="3976584" cy="1299892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8100000">
            <a:off x="7073468" y="-1154149"/>
            <a:ext cx="1160630" cy="4427120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4">
  <p:cSld name="TITLE_ONL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/>
          <p:nvPr/>
        </p:nvSpPr>
        <p:spPr>
          <a:xfrm rot="-6057068">
            <a:off x="5435579" y="-1907421"/>
            <a:ext cx="1931043" cy="3179034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/>
          <p:nvPr/>
        </p:nvSpPr>
        <p:spPr>
          <a:xfrm flipH="1">
            <a:off x="4705614" y="-57055"/>
            <a:ext cx="4498645" cy="1203288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5"/>
          <p:cNvSpPr/>
          <p:nvPr/>
        </p:nvSpPr>
        <p:spPr>
          <a:xfrm rot="10800000" flipH="1">
            <a:off x="-303375" y="4184097"/>
            <a:ext cx="3810004" cy="1019100"/>
          </a:xfrm>
          <a:custGeom>
            <a:avLst/>
            <a:gdLst/>
            <a:ahLst/>
            <a:cxnLst/>
            <a:rect l="l" t="t" r="r" b="b"/>
            <a:pathLst>
              <a:path w="14016" h="3749" extrusionOk="0">
                <a:moveTo>
                  <a:pt x="0" y="1"/>
                </a:moveTo>
                <a:lnTo>
                  <a:pt x="0" y="3584"/>
                </a:lnTo>
                <a:cubicBezTo>
                  <a:pt x="499" y="3691"/>
                  <a:pt x="1007" y="3748"/>
                  <a:pt x="1509" y="3748"/>
                </a:cubicBezTo>
                <a:cubicBezTo>
                  <a:pt x="1760" y="3748"/>
                  <a:pt x="2010" y="3734"/>
                  <a:pt x="2256" y="3704"/>
                </a:cubicBezTo>
                <a:cubicBezTo>
                  <a:pt x="4652" y="3484"/>
                  <a:pt x="6329" y="1368"/>
                  <a:pt x="8655" y="859"/>
                </a:cubicBezTo>
                <a:cubicBezTo>
                  <a:pt x="9634" y="699"/>
                  <a:pt x="12638" y="899"/>
                  <a:pt x="1401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5">
  <p:cSld name="TITLE_ONLY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/>
          <p:nvPr/>
        </p:nvSpPr>
        <p:spPr>
          <a:xfrm rot="-6057068">
            <a:off x="7030179" y="-1569871"/>
            <a:ext cx="1931043" cy="3179034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6"/>
          <p:cNvSpPr/>
          <p:nvPr/>
        </p:nvSpPr>
        <p:spPr>
          <a:xfrm flipH="1">
            <a:off x="7282575" y="-57500"/>
            <a:ext cx="1908208" cy="2150069"/>
          </a:xfrm>
          <a:custGeom>
            <a:avLst/>
            <a:gdLst/>
            <a:ahLst/>
            <a:cxnLst/>
            <a:rect l="l" t="t" r="r" b="b"/>
            <a:pathLst>
              <a:path w="10083" h="11361" extrusionOk="0">
                <a:moveTo>
                  <a:pt x="0" y="0"/>
                </a:moveTo>
                <a:lnTo>
                  <a:pt x="0" y="11361"/>
                </a:lnTo>
                <a:cubicBezTo>
                  <a:pt x="1378" y="10782"/>
                  <a:pt x="2426" y="9394"/>
                  <a:pt x="3145" y="8116"/>
                </a:cubicBezTo>
                <a:cubicBezTo>
                  <a:pt x="3574" y="7377"/>
                  <a:pt x="3884" y="6599"/>
                  <a:pt x="4532" y="5990"/>
                </a:cubicBezTo>
                <a:cubicBezTo>
                  <a:pt x="5221" y="5301"/>
                  <a:pt x="6090" y="4822"/>
                  <a:pt x="6868" y="4173"/>
                </a:cubicBezTo>
                <a:cubicBezTo>
                  <a:pt x="8276" y="3005"/>
                  <a:pt x="9404" y="1587"/>
                  <a:pt x="10083" y="0"/>
                </a:cubicBez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6"/>
          <p:cNvSpPr/>
          <p:nvPr/>
        </p:nvSpPr>
        <p:spPr>
          <a:xfrm flipH="1">
            <a:off x="-79654" y="4095501"/>
            <a:ext cx="3410467" cy="1114806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"/>
          <p:cNvSpPr/>
          <p:nvPr/>
        </p:nvSpPr>
        <p:spPr>
          <a:xfrm rot="6331911">
            <a:off x="1165299" y="3095912"/>
            <a:ext cx="972988" cy="37114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"/>
          <p:cNvSpPr/>
          <p:nvPr/>
        </p:nvSpPr>
        <p:spPr>
          <a:xfrm rot="6277938" flipH="1">
            <a:off x="6869051" y="-2363738"/>
            <a:ext cx="1341084" cy="511559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6">
  <p:cSld name="TITLE_ONLY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/>
          <p:nvPr/>
        </p:nvSpPr>
        <p:spPr>
          <a:xfrm rot="10800000" flipH="1">
            <a:off x="4686522" y="-29759"/>
            <a:ext cx="4464015" cy="1459192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 rot="-4419455">
            <a:off x="6449918" y="-1889351"/>
            <a:ext cx="1137432" cy="4338683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112600" y="1671945"/>
            <a:ext cx="1415796" cy="3542038"/>
          </a:xfrm>
          <a:custGeom>
            <a:avLst/>
            <a:gdLst/>
            <a:ahLst/>
            <a:cxnLst/>
            <a:rect l="l" t="t" r="r" b="b"/>
            <a:pathLst>
              <a:path w="6560" h="16412" extrusionOk="0">
                <a:moveTo>
                  <a:pt x="1" y="0"/>
                </a:moveTo>
                <a:lnTo>
                  <a:pt x="1" y="16412"/>
                </a:lnTo>
                <a:lnTo>
                  <a:pt x="6560" y="16412"/>
                </a:lnTo>
                <a:cubicBezTo>
                  <a:pt x="5971" y="15114"/>
                  <a:pt x="5212" y="13896"/>
                  <a:pt x="4703" y="13098"/>
                </a:cubicBezTo>
                <a:cubicBezTo>
                  <a:pt x="2457" y="9304"/>
                  <a:pt x="4164" y="2805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5400000">
            <a:off x="6865221" y="-176156"/>
            <a:ext cx="2195523" cy="2473829"/>
          </a:xfrm>
          <a:custGeom>
            <a:avLst/>
            <a:gdLst/>
            <a:ahLst/>
            <a:cxnLst/>
            <a:rect l="l" t="t" r="r" b="b"/>
            <a:pathLst>
              <a:path w="10083" h="11361" extrusionOk="0">
                <a:moveTo>
                  <a:pt x="0" y="0"/>
                </a:moveTo>
                <a:lnTo>
                  <a:pt x="0" y="11361"/>
                </a:lnTo>
                <a:cubicBezTo>
                  <a:pt x="1378" y="10782"/>
                  <a:pt x="2426" y="9394"/>
                  <a:pt x="3145" y="8116"/>
                </a:cubicBezTo>
                <a:cubicBezTo>
                  <a:pt x="3574" y="7377"/>
                  <a:pt x="3884" y="6599"/>
                  <a:pt x="4532" y="5990"/>
                </a:cubicBezTo>
                <a:cubicBezTo>
                  <a:pt x="5221" y="5301"/>
                  <a:pt x="6090" y="4822"/>
                  <a:pt x="6868" y="4173"/>
                </a:cubicBezTo>
                <a:cubicBezTo>
                  <a:pt x="8276" y="3005"/>
                  <a:pt x="9404" y="1587"/>
                  <a:pt x="1008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6136463">
            <a:off x="6587168" y="-2155681"/>
            <a:ext cx="2296752" cy="378096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4179087">
            <a:off x="6816800" y="-1818473"/>
            <a:ext cx="1151163" cy="4390970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 rot="-4897906">
            <a:off x="-62205" y="2365052"/>
            <a:ext cx="2296766" cy="378095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7">
  <p:cSld name="TITLE_ONLY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3353263" y="-45250"/>
            <a:ext cx="5849070" cy="1160499"/>
          </a:xfrm>
          <a:custGeom>
            <a:avLst/>
            <a:gdLst/>
            <a:ahLst/>
            <a:cxnLst/>
            <a:rect l="l" t="t" r="r" b="b"/>
            <a:pathLst>
              <a:path w="11930" h="2367" extrusionOk="0">
                <a:moveTo>
                  <a:pt x="0" y="0"/>
                </a:moveTo>
                <a:cubicBezTo>
                  <a:pt x="1339" y="1413"/>
                  <a:pt x="3820" y="2108"/>
                  <a:pt x="5590" y="2108"/>
                </a:cubicBezTo>
                <a:cubicBezTo>
                  <a:pt x="5720" y="2108"/>
                  <a:pt x="5847" y="2104"/>
                  <a:pt x="5970" y="2097"/>
                </a:cubicBezTo>
                <a:cubicBezTo>
                  <a:pt x="7135" y="2054"/>
                  <a:pt x="8165" y="1812"/>
                  <a:pt x="9273" y="1812"/>
                </a:cubicBezTo>
                <a:cubicBezTo>
                  <a:pt x="9731" y="1812"/>
                  <a:pt x="10202" y="1853"/>
                  <a:pt x="10702" y="1967"/>
                </a:cubicBezTo>
                <a:cubicBezTo>
                  <a:pt x="11071" y="2077"/>
                  <a:pt x="11490" y="2236"/>
                  <a:pt x="11929" y="2367"/>
                </a:cubicBezTo>
                <a:lnTo>
                  <a:pt x="1192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 rot="7662436" flipH="1">
            <a:off x="6438773" y="-2077118"/>
            <a:ext cx="2296746" cy="3780934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/>
          <p:nvPr/>
        </p:nvSpPr>
        <p:spPr>
          <a:xfrm rot="5400000" flipH="1">
            <a:off x="6106262" y="-2319612"/>
            <a:ext cx="1358073" cy="5180301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"/>
          <p:cNvSpPr/>
          <p:nvPr/>
        </p:nvSpPr>
        <p:spPr>
          <a:xfrm rot="-9736504" flipH="1">
            <a:off x="-1915675" y="4258969"/>
            <a:ext cx="5849059" cy="1160497"/>
          </a:xfrm>
          <a:custGeom>
            <a:avLst/>
            <a:gdLst/>
            <a:ahLst/>
            <a:cxnLst/>
            <a:rect l="l" t="t" r="r" b="b"/>
            <a:pathLst>
              <a:path w="11930" h="2367" extrusionOk="0">
                <a:moveTo>
                  <a:pt x="0" y="0"/>
                </a:moveTo>
                <a:cubicBezTo>
                  <a:pt x="1339" y="1413"/>
                  <a:pt x="3820" y="2108"/>
                  <a:pt x="5590" y="2108"/>
                </a:cubicBezTo>
                <a:cubicBezTo>
                  <a:pt x="5720" y="2108"/>
                  <a:pt x="5847" y="2104"/>
                  <a:pt x="5970" y="2097"/>
                </a:cubicBezTo>
                <a:cubicBezTo>
                  <a:pt x="7135" y="2054"/>
                  <a:pt x="8165" y="1812"/>
                  <a:pt x="9273" y="1812"/>
                </a:cubicBezTo>
                <a:cubicBezTo>
                  <a:pt x="9731" y="1812"/>
                  <a:pt x="10202" y="1853"/>
                  <a:pt x="10702" y="1967"/>
                </a:cubicBezTo>
                <a:cubicBezTo>
                  <a:pt x="11071" y="2077"/>
                  <a:pt x="11490" y="2236"/>
                  <a:pt x="11929" y="2367"/>
                </a:cubicBezTo>
                <a:lnTo>
                  <a:pt x="11929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8"/>
          <p:cNvSpPr/>
          <p:nvPr/>
        </p:nvSpPr>
        <p:spPr>
          <a:xfrm rot="4201042">
            <a:off x="887969" y="4034753"/>
            <a:ext cx="2296745" cy="3780950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6463498">
            <a:off x="732716" y="2655465"/>
            <a:ext cx="1358077" cy="5180307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 8">
  <p:cSld name="TITLE_ONLY_1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9"/>
          <p:cNvSpPr/>
          <p:nvPr/>
        </p:nvSpPr>
        <p:spPr>
          <a:xfrm rot="10800000" flipH="1">
            <a:off x="5323802" y="-38555"/>
            <a:ext cx="3826740" cy="125087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9"/>
          <p:cNvSpPr/>
          <p:nvPr/>
        </p:nvSpPr>
        <p:spPr>
          <a:xfrm rot="-4419455">
            <a:off x="6449918" y="-1931772"/>
            <a:ext cx="1137432" cy="4338683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"/>
          <p:cNvSpPr/>
          <p:nvPr/>
        </p:nvSpPr>
        <p:spPr>
          <a:xfrm flipH="1">
            <a:off x="-160838" y="4455527"/>
            <a:ext cx="2666032" cy="871463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 rot="6380551">
            <a:off x="772757" y="3866513"/>
            <a:ext cx="679301" cy="25911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LANK_1_1_1_1_1_1_3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0"/>
          <p:cNvGrpSpPr/>
          <p:nvPr/>
        </p:nvGrpSpPr>
        <p:grpSpPr>
          <a:xfrm rot="2951164">
            <a:off x="1585171" y="2513230"/>
            <a:ext cx="5240663" cy="5627443"/>
            <a:chOff x="3514022" y="-902680"/>
            <a:chExt cx="6119925" cy="6571598"/>
          </a:xfrm>
        </p:grpSpPr>
        <p:sp>
          <p:nvSpPr>
            <p:cNvPr id="269" name="Google Shape;269;p30"/>
            <p:cNvSpPr/>
            <p:nvPr/>
          </p:nvSpPr>
          <p:spPr>
            <a:xfrm rot="141446">
              <a:off x="5195982" y="65267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 rot="2691882">
              <a:off x="5554181" y="-1148115"/>
              <a:ext cx="2039607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 rot="3076623">
              <a:off x="5706475" y="-628900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30"/>
          <p:cNvGrpSpPr/>
          <p:nvPr/>
        </p:nvGrpSpPr>
        <p:grpSpPr>
          <a:xfrm rot="-6642996">
            <a:off x="3698063" y="-3942828"/>
            <a:ext cx="6570230" cy="7115442"/>
            <a:chOff x="3762960" y="-2731355"/>
            <a:chExt cx="7673130" cy="8309863"/>
          </a:xfrm>
        </p:grpSpPr>
        <p:sp>
          <p:nvSpPr>
            <p:cNvPr id="273" name="Google Shape;273;p30"/>
            <p:cNvSpPr/>
            <p:nvPr/>
          </p:nvSpPr>
          <p:spPr>
            <a:xfrm rot="141446">
              <a:off x="5379022" y="562261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 rot="2818100">
              <a:off x="6245748" y="-3007311"/>
              <a:ext cx="2707554" cy="7969481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 rot="3076623">
              <a:off x="5997672" y="-739646"/>
              <a:ext cx="1450233" cy="5531843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30"/>
          <p:cNvSpPr txBox="1">
            <a:spLocks noGrp="1"/>
          </p:cNvSpPr>
          <p:nvPr>
            <p:ph type="title" hasCustomPrompt="1"/>
          </p:nvPr>
        </p:nvSpPr>
        <p:spPr>
          <a:xfrm>
            <a:off x="6136625" y="1680250"/>
            <a:ext cx="19242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1"/>
          </p:nvPr>
        </p:nvSpPr>
        <p:spPr>
          <a:xfrm>
            <a:off x="6136623" y="2462488"/>
            <a:ext cx="1924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 idx="2" hasCustomPrompt="1"/>
          </p:nvPr>
        </p:nvSpPr>
        <p:spPr>
          <a:xfrm>
            <a:off x="2280775" y="1680250"/>
            <a:ext cx="19242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3"/>
          </p:nvPr>
        </p:nvSpPr>
        <p:spPr>
          <a:xfrm>
            <a:off x="2280773" y="2462488"/>
            <a:ext cx="1924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5"/>
          </p:nvPr>
        </p:nvSpPr>
        <p:spPr>
          <a:xfrm>
            <a:off x="6136623" y="3094243"/>
            <a:ext cx="1924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6"/>
          </p:nvPr>
        </p:nvSpPr>
        <p:spPr>
          <a:xfrm>
            <a:off x="2280773" y="3094243"/>
            <a:ext cx="1924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/>
          <p:nvPr/>
        </p:nvSpPr>
        <p:spPr>
          <a:xfrm>
            <a:off x="2212094" y="3079323"/>
            <a:ext cx="7121121" cy="232773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 rot="-6380546" flipH="1">
            <a:off x="5025106" y="1505997"/>
            <a:ext cx="1814461" cy="692116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 rot="10800000" flipH="1">
            <a:off x="5803449" y="-55035"/>
            <a:ext cx="3410467" cy="1114806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 rot="-4468089">
            <a:off x="6995974" y="-1652088"/>
            <a:ext cx="972988" cy="37114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ctrTitle"/>
          </p:nvPr>
        </p:nvSpPr>
        <p:spPr>
          <a:xfrm>
            <a:off x="72000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subTitle" idx="1"/>
          </p:nvPr>
        </p:nvSpPr>
        <p:spPr>
          <a:xfrm>
            <a:off x="720000" y="1704550"/>
            <a:ext cx="4293900" cy="12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0" name="Google Shape;290;p31"/>
          <p:cNvSpPr txBox="1"/>
          <p:nvPr/>
        </p:nvSpPr>
        <p:spPr>
          <a:xfrm>
            <a:off x="715100" y="3566975"/>
            <a:ext cx="4686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and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 rot="10800000" flipH="1">
            <a:off x="3307211" y="-65232"/>
            <a:ext cx="6002140" cy="3000920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 rot="10800000" flipH="1">
            <a:off x="6489404" y="-107642"/>
            <a:ext cx="2839832" cy="4115271"/>
          </a:xfrm>
          <a:custGeom>
            <a:avLst/>
            <a:gdLst/>
            <a:ahLst/>
            <a:cxnLst/>
            <a:rect l="l" t="t" r="r" b="b"/>
            <a:pathLst>
              <a:path w="10113" h="14655" extrusionOk="0">
                <a:moveTo>
                  <a:pt x="10112" y="0"/>
                </a:moveTo>
                <a:cubicBezTo>
                  <a:pt x="5850" y="988"/>
                  <a:pt x="4432" y="6289"/>
                  <a:pt x="2975" y="10032"/>
                </a:cubicBezTo>
                <a:cubicBezTo>
                  <a:pt x="2386" y="11610"/>
                  <a:pt x="1857" y="12858"/>
                  <a:pt x="669" y="14045"/>
                </a:cubicBezTo>
                <a:cubicBezTo>
                  <a:pt x="469" y="14245"/>
                  <a:pt x="240" y="14445"/>
                  <a:pt x="0" y="14655"/>
                </a:cubicBezTo>
                <a:lnTo>
                  <a:pt x="10112" y="14655"/>
                </a:lnTo>
                <a:lnTo>
                  <a:pt x="10112" y="0"/>
                </a:ln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-2700000">
            <a:off x="6202567" y="-1724201"/>
            <a:ext cx="1842358" cy="702749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 rot="4993722">
            <a:off x="5996092" y="-1699254"/>
            <a:ext cx="3271684" cy="5385912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2"/>
          <p:cNvSpPr/>
          <p:nvPr/>
        </p:nvSpPr>
        <p:spPr>
          <a:xfrm flipH="1">
            <a:off x="-87489" y="3079323"/>
            <a:ext cx="7121121" cy="2327738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2"/>
          <p:cNvSpPr/>
          <p:nvPr/>
        </p:nvSpPr>
        <p:spPr>
          <a:xfrm rot="6380546">
            <a:off x="2406160" y="1505997"/>
            <a:ext cx="1814461" cy="692116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/>
          <p:nvPr/>
        </p:nvSpPr>
        <p:spPr>
          <a:xfrm rot="-3854172">
            <a:off x="6503279" y="-1938028"/>
            <a:ext cx="1651749" cy="6300506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 rot="10800000">
            <a:off x="-169838" y="-77263"/>
            <a:ext cx="9390038" cy="2867979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 rot="4875070">
            <a:off x="6097212" y="-1402866"/>
            <a:ext cx="2463876" cy="4056113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3"/>
          <p:cNvSpPr/>
          <p:nvPr/>
        </p:nvSpPr>
        <p:spPr>
          <a:xfrm rot="5924928" flipH="1">
            <a:off x="495682" y="-1923523"/>
            <a:ext cx="3344755" cy="5506200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60" name="Google Shape;60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7"/>
          <p:cNvGrpSpPr/>
          <p:nvPr/>
        </p:nvGrpSpPr>
        <p:grpSpPr>
          <a:xfrm rot="7033727">
            <a:off x="7012941" y="-682524"/>
            <a:ext cx="2428471" cy="3626206"/>
            <a:chOff x="-187225" y="-1557516"/>
            <a:chExt cx="2428708" cy="3626560"/>
          </a:xfrm>
        </p:grpSpPr>
        <p:sp>
          <p:nvSpPr>
            <p:cNvPr id="63" name="Google Shape;63;p7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132198">
              <a:off x="26556" y="-1506640"/>
              <a:ext cx="2147756" cy="3535705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560125"/>
            <a:ext cx="3878400" cy="12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20000" y="1826425"/>
            <a:ext cx="3322200" cy="27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naheim"/>
              <a:buAutoNum type="arabicPeriod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8"/>
          <p:cNvGrpSpPr/>
          <p:nvPr/>
        </p:nvGrpSpPr>
        <p:grpSpPr>
          <a:xfrm rot="-4737988">
            <a:off x="-19373" y="-4371742"/>
            <a:ext cx="5176531" cy="6420306"/>
            <a:chOff x="5882120" y="-127202"/>
            <a:chExt cx="5176085" cy="6419752"/>
          </a:xfrm>
        </p:grpSpPr>
        <p:sp>
          <p:nvSpPr>
            <p:cNvPr id="69" name="Google Shape;69;p8"/>
            <p:cNvSpPr/>
            <p:nvPr/>
          </p:nvSpPr>
          <p:spPr>
            <a:xfrm rot="-470454">
              <a:off x="6675046" y="391382"/>
              <a:ext cx="1364100" cy="5835399"/>
            </a:xfrm>
            <a:custGeom>
              <a:avLst/>
              <a:gdLst/>
              <a:ahLst/>
              <a:cxnLst/>
              <a:rect l="l" t="t" r="r" b="b"/>
              <a:pathLst>
                <a:path w="2966" h="12688" extrusionOk="0">
                  <a:moveTo>
                    <a:pt x="759" y="0"/>
                  </a:moveTo>
                  <a:cubicBezTo>
                    <a:pt x="939" y="998"/>
                    <a:pt x="889" y="2037"/>
                    <a:pt x="739" y="3045"/>
                  </a:cubicBezTo>
                  <a:cubicBezTo>
                    <a:pt x="550" y="4393"/>
                    <a:pt x="220" y="5720"/>
                    <a:pt x="111" y="7068"/>
                  </a:cubicBezTo>
                  <a:cubicBezTo>
                    <a:pt x="1" y="8426"/>
                    <a:pt x="151" y="9843"/>
                    <a:pt x="850" y="11001"/>
                  </a:cubicBezTo>
                  <a:cubicBezTo>
                    <a:pt x="1329" y="11789"/>
                    <a:pt x="2097" y="12428"/>
                    <a:pt x="2966" y="12688"/>
                  </a:cubicBezTo>
                  <a:lnTo>
                    <a:pt x="296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608394">
              <a:off x="6831214" y="-40148"/>
              <a:ext cx="1494808" cy="5701834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1818254">
              <a:off x="6890410" y="644991"/>
              <a:ext cx="3159504" cy="4852054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2475897">
            <a:off x="2119365" y="207962"/>
            <a:ext cx="7676722" cy="8293912"/>
            <a:chOff x="3514023" y="-902672"/>
            <a:chExt cx="6659371" cy="7194769"/>
          </a:xfrm>
        </p:grpSpPr>
        <p:sp>
          <p:nvSpPr>
            <p:cNvPr id="73" name="Google Shape;73;p8"/>
            <p:cNvSpPr/>
            <p:nvPr/>
          </p:nvSpPr>
          <p:spPr>
            <a:xfrm rot="141446">
              <a:off x="5041001" y="1275850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4BB2FF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2691862">
              <a:off x="5443365" y="-879667"/>
              <a:ext cx="2800688" cy="6626168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rgbClr val="E5ECEF"/>
                </a:gs>
                <a:gs pos="28000">
                  <a:srgbClr val="CBEFF2"/>
                </a:gs>
                <a:gs pos="66000">
                  <a:srgbClr val="77B8F7"/>
                </a:gs>
                <a:gs pos="100000">
                  <a:srgbClr val="0885FF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2360619">
              <a:off x="6074982" y="-382184"/>
              <a:ext cx="1450234" cy="5531837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13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5100" y="1521600"/>
            <a:ext cx="5340600" cy="21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 rot="10800000">
            <a:off x="-76192" y="-1142548"/>
            <a:ext cx="11891714" cy="3632034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4875079">
            <a:off x="5496740" y="-1666296"/>
            <a:ext cx="3120299" cy="5136737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/>
          <p:nvPr/>
        </p:nvSpPr>
        <p:spPr>
          <a:xfrm rot="3092779">
            <a:off x="6245946" y="2647148"/>
            <a:ext cx="3697646" cy="6087177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4BB2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/>
          <p:nvPr/>
        </p:nvSpPr>
        <p:spPr>
          <a:xfrm rot="-4500011">
            <a:off x="5024739" y="-4021916"/>
            <a:ext cx="2091802" cy="797907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/>
          <p:nvPr/>
        </p:nvSpPr>
        <p:spPr>
          <a:xfrm rot="5924921" flipH="1">
            <a:off x="332036" y="-2150891"/>
            <a:ext cx="3120299" cy="5136737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720000" y="382600"/>
            <a:ext cx="5424900" cy="11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-212101" y="2144325"/>
            <a:ext cx="9487115" cy="3101124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/>
          <p:nvPr/>
        </p:nvSpPr>
        <p:spPr>
          <a:xfrm rot="-6380546" flipH="1">
            <a:off x="5041478" y="-1853"/>
            <a:ext cx="2417318" cy="9220711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 rot="10800000">
            <a:off x="-1252184" y="-621758"/>
            <a:ext cx="7960897" cy="2602246"/>
          </a:xfrm>
          <a:custGeom>
            <a:avLst/>
            <a:gdLst/>
            <a:ahLst/>
            <a:cxnLst/>
            <a:rect l="l" t="t" r="r" b="b"/>
            <a:pathLst>
              <a:path w="19946" h="6520" extrusionOk="0">
                <a:moveTo>
                  <a:pt x="19946" y="1"/>
                </a:moveTo>
                <a:cubicBezTo>
                  <a:pt x="18868" y="220"/>
                  <a:pt x="17710" y="530"/>
                  <a:pt x="16692" y="989"/>
                </a:cubicBezTo>
                <a:cubicBezTo>
                  <a:pt x="15304" y="1598"/>
                  <a:pt x="14206" y="2766"/>
                  <a:pt x="12769" y="3425"/>
                </a:cubicBezTo>
                <a:cubicBezTo>
                  <a:pt x="11221" y="4125"/>
                  <a:pt x="9503" y="4158"/>
                  <a:pt x="7759" y="4158"/>
                </a:cubicBezTo>
                <a:cubicBezTo>
                  <a:pt x="7583" y="4158"/>
                  <a:pt x="7407" y="4157"/>
                  <a:pt x="7230" y="4157"/>
                </a:cubicBezTo>
                <a:cubicBezTo>
                  <a:pt x="5716" y="4157"/>
                  <a:pt x="4193" y="4181"/>
                  <a:pt x="2756" y="4643"/>
                </a:cubicBezTo>
                <a:cubicBezTo>
                  <a:pt x="1757" y="4972"/>
                  <a:pt x="539" y="5471"/>
                  <a:pt x="51" y="6410"/>
                </a:cubicBezTo>
                <a:cubicBezTo>
                  <a:pt x="31" y="6440"/>
                  <a:pt x="11" y="6480"/>
                  <a:pt x="0" y="6520"/>
                </a:cubicBezTo>
                <a:lnTo>
                  <a:pt x="19946" y="6520"/>
                </a:lnTo>
                <a:lnTo>
                  <a:pt x="19946" y="1"/>
                </a:lnTo>
                <a:close/>
              </a:path>
            </a:pathLst>
          </a:custGeom>
          <a:gradFill>
            <a:gsLst>
              <a:gs pos="0">
                <a:srgbClr val="E5ECEF"/>
              </a:gs>
              <a:gs pos="28000">
                <a:srgbClr val="CBEFF2"/>
              </a:gs>
              <a:gs pos="66000">
                <a:srgbClr val="77B8F7"/>
              </a:gs>
              <a:gs pos="100000">
                <a:srgbClr val="0885FF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 rot="4468091" flipH="1">
            <a:off x="1653857" y="-4349678"/>
            <a:ext cx="2271205" cy="8663459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615225"/>
            <a:ext cx="56904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715100" y="3126375"/>
            <a:ext cx="5690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 rot="5400000" flipH="1">
            <a:off x="7572425" y="2222032"/>
            <a:ext cx="2319307" cy="4138533"/>
            <a:chOff x="-358775" y="-1557516"/>
            <a:chExt cx="2319307" cy="4138533"/>
          </a:xfrm>
        </p:grpSpPr>
        <p:sp>
          <p:nvSpPr>
            <p:cNvPr id="105" name="Google Shape;105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3"/>
          <p:cNvGrpSpPr/>
          <p:nvPr/>
        </p:nvGrpSpPr>
        <p:grpSpPr>
          <a:xfrm rot="-4728518">
            <a:off x="3416326" y="-3920931"/>
            <a:ext cx="7030751" cy="6887558"/>
            <a:chOff x="3442406" y="-122446"/>
            <a:chExt cx="6233783" cy="6106821"/>
          </a:xfrm>
        </p:grpSpPr>
        <p:sp>
          <p:nvSpPr>
            <p:cNvPr id="108" name="Google Shape;108;p13"/>
            <p:cNvSpPr/>
            <p:nvPr/>
          </p:nvSpPr>
          <p:spPr>
            <a:xfrm rot="141446">
              <a:off x="5075910" y="827354"/>
              <a:ext cx="3010768" cy="4956421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2818977">
              <a:off x="5024927" y="99658"/>
              <a:ext cx="3068741" cy="5662613"/>
            </a:xfrm>
            <a:custGeom>
              <a:avLst/>
              <a:gdLst/>
              <a:ahLst/>
              <a:cxnLst/>
              <a:rect l="l" t="t" r="r" b="b"/>
              <a:pathLst>
                <a:path w="8207" h="19417" extrusionOk="0">
                  <a:moveTo>
                    <a:pt x="3175" y="0"/>
                  </a:moveTo>
                  <a:cubicBezTo>
                    <a:pt x="3045" y="939"/>
                    <a:pt x="2676" y="1847"/>
                    <a:pt x="2246" y="2705"/>
                  </a:cubicBezTo>
                  <a:cubicBezTo>
                    <a:pt x="1677" y="3834"/>
                    <a:pt x="999" y="4912"/>
                    <a:pt x="569" y="6099"/>
                  </a:cubicBezTo>
                  <a:cubicBezTo>
                    <a:pt x="150" y="7297"/>
                    <a:pt x="0" y="8655"/>
                    <a:pt x="519" y="9803"/>
                  </a:cubicBezTo>
                  <a:cubicBezTo>
                    <a:pt x="1068" y="11041"/>
                    <a:pt x="2266" y="11840"/>
                    <a:pt x="3224" y="12788"/>
                  </a:cubicBezTo>
                  <a:cubicBezTo>
                    <a:pt x="4972" y="14525"/>
                    <a:pt x="6000" y="16960"/>
                    <a:pt x="6090" y="19416"/>
                  </a:cubicBezTo>
                  <a:lnTo>
                    <a:pt x="8206" y="19416"/>
                  </a:lnTo>
                  <a:lnTo>
                    <a:pt x="820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2646068">
              <a:off x="5595227" y="373454"/>
              <a:ext cx="1450236" cy="5531852"/>
            </a:xfrm>
            <a:custGeom>
              <a:avLst/>
              <a:gdLst/>
              <a:ahLst/>
              <a:cxnLst/>
              <a:rect l="l" t="t" r="r" b="b"/>
              <a:pathLst>
                <a:path w="5221" h="19916" extrusionOk="0">
                  <a:moveTo>
                    <a:pt x="1168" y="0"/>
                  </a:moveTo>
                  <a:cubicBezTo>
                    <a:pt x="449" y="1278"/>
                    <a:pt x="749" y="2885"/>
                    <a:pt x="1328" y="4233"/>
                  </a:cubicBezTo>
                  <a:cubicBezTo>
                    <a:pt x="1591" y="4842"/>
                    <a:pt x="1903" y="5439"/>
                    <a:pt x="2185" y="6046"/>
                  </a:cubicBezTo>
                  <a:lnTo>
                    <a:pt x="2185" y="6046"/>
                  </a:lnTo>
                  <a:cubicBezTo>
                    <a:pt x="2448" y="5585"/>
                    <a:pt x="2671" y="5107"/>
                    <a:pt x="2805" y="4592"/>
                  </a:cubicBezTo>
                  <a:cubicBezTo>
                    <a:pt x="3235" y="2925"/>
                    <a:pt x="2556" y="1018"/>
                    <a:pt x="1168" y="0"/>
                  </a:cubicBezTo>
                  <a:close/>
                  <a:moveTo>
                    <a:pt x="2185" y="6046"/>
                  </a:moveTo>
                  <a:cubicBezTo>
                    <a:pt x="1882" y="6576"/>
                    <a:pt x="1525" y="7083"/>
                    <a:pt x="1188" y="7597"/>
                  </a:cubicBezTo>
                  <a:cubicBezTo>
                    <a:pt x="569" y="8555"/>
                    <a:pt x="0" y="9623"/>
                    <a:pt x="30" y="10771"/>
                  </a:cubicBezTo>
                  <a:cubicBezTo>
                    <a:pt x="60" y="11969"/>
                    <a:pt x="759" y="13047"/>
                    <a:pt x="1578" y="13936"/>
                  </a:cubicBezTo>
                  <a:cubicBezTo>
                    <a:pt x="1872" y="14260"/>
                    <a:pt x="2186" y="14566"/>
                    <a:pt x="2499" y="14872"/>
                  </a:cubicBezTo>
                  <a:lnTo>
                    <a:pt x="2499" y="14872"/>
                  </a:lnTo>
                  <a:cubicBezTo>
                    <a:pt x="2426" y="14393"/>
                    <a:pt x="2404" y="13907"/>
                    <a:pt x="2446" y="13417"/>
                  </a:cubicBezTo>
                  <a:cubicBezTo>
                    <a:pt x="2596" y="11709"/>
                    <a:pt x="3184" y="10003"/>
                    <a:pt x="2935" y="8295"/>
                  </a:cubicBezTo>
                  <a:cubicBezTo>
                    <a:pt x="2816" y="7508"/>
                    <a:pt x="2521" y="6770"/>
                    <a:pt x="2185" y="6046"/>
                  </a:cubicBezTo>
                  <a:close/>
                  <a:moveTo>
                    <a:pt x="2499" y="14872"/>
                  </a:moveTo>
                  <a:cubicBezTo>
                    <a:pt x="2777" y="16689"/>
                    <a:pt x="3794" y="18415"/>
                    <a:pt x="4892" y="19915"/>
                  </a:cubicBezTo>
                  <a:cubicBezTo>
                    <a:pt x="5221" y="18768"/>
                    <a:pt x="4762" y="17510"/>
                    <a:pt x="4043" y="16551"/>
                  </a:cubicBezTo>
                  <a:cubicBezTo>
                    <a:pt x="3593" y="15936"/>
                    <a:pt x="3046" y="15405"/>
                    <a:pt x="2499" y="14872"/>
                  </a:cubicBezTo>
                  <a:close/>
                </a:path>
              </a:pathLst>
            </a:custGeom>
            <a:solidFill>
              <a:srgbClr val="CBEFF2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3"/>
          <p:cNvGrpSpPr/>
          <p:nvPr/>
        </p:nvGrpSpPr>
        <p:grpSpPr>
          <a:xfrm>
            <a:off x="-358775" y="-1557516"/>
            <a:ext cx="2319307" cy="4138533"/>
            <a:chOff x="-358775" y="-1557516"/>
            <a:chExt cx="2319307" cy="4138533"/>
          </a:xfrm>
        </p:grpSpPr>
        <p:sp>
          <p:nvSpPr>
            <p:cNvPr id="112" name="Google Shape;112;p13"/>
            <p:cNvSpPr/>
            <p:nvPr/>
          </p:nvSpPr>
          <p:spPr>
            <a:xfrm>
              <a:off x="-187225" y="-1557516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8000">
                  <a:schemeClr val="lt2"/>
                </a:gs>
                <a:gs pos="6600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-358775" y="-954691"/>
              <a:ext cx="2147757" cy="3535708"/>
            </a:xfrm>
            <a:custGeom>
              <a:avLst/>
              <a:gdLst/>
              <a:ahLst/>
              <a:cxnLst/>
              <a:rect l="l" t="t" r="r" b="b"/>
              <a:pathLst>
                <a:path w="10962" h="18046" extrusionOk="0">
                  <a:moveTo>
                    <a:pt x="7546" y="0"/>
                  </a:moveTo>
                  <a:cubicBezTo>
                    <a:pt x="6984" y="0"/>
                    <a:pt x="6423" y="92"/>
                    <a:pt x="5921" y="256"/>
                  </a:cubicBezTo>
                  <a:cubicBezTo>
                    <a:pt x="4404" y="755"/>
                    <a:pt x="3146" y="1924"/>
                    <a:pt x="2307" y="3291"/>
                  </a:cubicBezTo>
                  <a:cubicBezTo>
                    <a:pt x="1469" y="4649"/>
                    <a:pt x="999" y="6216"/>
                    <a:pt x="690" y="7794"/>
                  </a:cubicBezTo>
                  <a:cubicBezTo>
                    <a:pt x="21" y="11168"/>
                    <a:pt x="1" y="14671"/>
                    <a:pt x="710" y="18045"/>
                  </a:cubicBezTo>
                  <a:cubicBezTo>
                    <a:pt x="1059" y="16618"/>
                    <a:pt x="1409" y="15190"/>
                    <a:pt x="1898" y="13813"/>
                  </a:cubicBezTo>
                  <a:cubicBezTo>
                    <a:pt x="2407" y="12386"/>
                    <a:pt x="3076" y="11028"/>
                    <a:pt x="3845" y="9720"/>
                  </a:cubicBezTo>
                  <a:cubicBezTo>
                    <a:pt x="5222" y="7394"/>
                    <a:pt x="6919" y="5268"/>
                    <a:pt x="8686" y="3231"/>
                  </a:cubicBezTo>
                  <a:cubicBezTo>
                    <a:pt x="9305" y="2523"/>
                    <a:pt x="10962" y="1274"/>
                    <a:pt x="9624" y="506"/>
                  </a:cubicBezTo>
                  <a:cubicBezTo>
                    <a:pt x="9014" y="156"/>
                    <a:pt x="8279" y="0"/>
                    <a:pt x="7546" y="0"/>
                  </a:cubicBezTo>
                  <a:close/>
                </a:path>
              </a:pathLst>
            </a:custGeom>
            <a:solidFill>
              <a:srgbClr val="BBE2FF">
                <a:alpha val="58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1726450" y="17427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2" hasCustomPrompt="1"/>
          </p:nvPr>
        </p:nvSpPr>
        <p:spPr>
          <a:xfrm>
            <a:off x="6701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17264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3"/>
          </p:nvPr>
        </p:nvSpPr>
        <p:spPr>
          <a:xfrm>
            <a:off x="54145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4" hasCustomPrompt="1"/>
          </p:nvPr>
        </p:nvSpPr>
        <p:spPr>
          <a:xfrm>
            <a:off x="4358250" y="17427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5"/>
          </p:nvPr>
        </p:nvSpPr>
        <p:spPr>
          <a:xfrm>
            <a:off x="5414550" y="23466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6"/>
          </p:nvPr>
        </p:nvSpPr>
        <p:spPr>
          <a:xfrm>
            <a:off x="1726450" y="3455975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7" hasCustomPrompt="1"/>
          </p:nvPr>
        </p:nvSpPr>
        <p:spPr>
          <a:xfrm>
            <a:off x="6701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8"/>
          </p:nvPr>
        </p:nvSpPr>
        <p:spPr>
          <a:xfrm>
            <a:off x="17264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9"/>
          </p:nvPr>
        </p:nvSpPr>
        <p:spPr>
          <a:xfrm>
            <a:off x="5414550" y="34559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3" hasCustomPrompt="1"/>
          </p:nvPr>
        </p:nvSpPr>
        <p:spPr>
          <a:xfrm>
            <a:off x="4358250" y="3455975"/>
            <a:ext cx="1056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4"/>
          </p:nvPr>
        </p:nvSpPr>
        <p:spPr>
          <a:xfrm>
            <a:off x="5414550" y="406341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15100" y="324292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b="0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ubTitle" idx="1"/>
          </p:nvPr>
        </p:nvSpPr>
        <p:spPr>
          <a:xfrm>
            <a:off x="715100" y="1350223"/>
            <a:ext cx="51966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 rot="10800000" flipH="1">
            <a:off x="-76157" y="-1084208"/>
            <a:ext cx="9220159" cy="2816093"/>
          </a:xfrm>
          <a:custGeom>
            <a:avLst/>
            <a:gdLst/>
            <a:ahLst/>
            <a:cxnLst/>
            <a:rect l="l" t="t" r="r" b="b"/>
            <a:pathLst>
              <a:path w="34581" h="10562" extrusionOk="0">
                <a:moveTo>
                  <a:pt x="31486" y="0"/>
                </a:moveTo>
                <a:cubicBezTo>
                  <a:pt x="27942" y="360"/>
                  <a:pt x="24578" y="1308"/>
                  <a:pt x="22032" y="2725"/>
                </a:cubicBezTo>
                <a:cubicBezTo>
                  <a:pt x="20315" y="3684"/>
                  <a:pt x="18867" y="4872"/>
                  <a:pt x="16651" y="5421"/>
                </a:cubicBezTo>
                <a:cubicBezTo>
                  <a:pt x="15716" y="5653"/>
                  <a:pt x="14709" y="5752"/>
                  <a:pt x="13689" y="5752"/>
                </a:cubicBezTo>
                <a:cubicBezTo>
                  <a:pt x="12433" y="5752"/>
                  <a:pt x="11157" y="5602"/>
                  <a:pt x="9973" y="5371"/>
                </a:cubicBezTo>
                <a:cubicBezTo>
                  <a:pt x="7827" y="4952"/>
                  <a:pt x="5880" y="4273"/>
                  <a:pt x="3844" y="3703"/>
                </a:cubicBezTo>
                <a:cubicBezTo>
                  <a:pt x="2616" y="3354"/>
                  <a:pt x="1328" y="3055"/>
                  <a:pt x="0" y="2875"/>
                </a:cubicBezTo>
                <a:lnTo>
                  <a:pt x="0" y="10562"/>
                </a:lnTo>
                <a:lnTo>
                  <a:pt x="34580" y="10562"/>
                </a:lnTo>
                <a:lnTo>
                  <a:pt x="3458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4"/>
          <p:cNvSpPr/>
          <p:nvPr/>
        </p:nvSpPr>
        <p:spPr>
          <a:xfrm rot="8999999" flipH="1">
            <a:off x="6273526" y="-2255795"/>
            <a:ext cx="2886238" cy="4751419"/>
          </a:xfrm>
          <a:custGeom>
            <a:avLst/>
            <a:gdLst/>
            <a:ahLst/>
            <a:cxnLst/>
            <a:rect l="l" t="t" r="r" b="b"/>
            <a:pathLst>
              <a:path w="10962" h="18046" extrusionOk="0">
                <a:moveTo>
                  <a:pt x="7546" y="0"/>
                </a:moveTo>
                <a:cubicBezTo>
                  <a:pt x="6984" y="0"/>
                  <a:pt x="6423" y="92"/>
                  <a:pt x="5921" y="256"/>
                </a:cubicBezTo>
                <a:cubicBezTo>
                  <a:pt x="4404" y="755"/>
                  <a:pt x="3146" y="1924"/>
                  <a:pt x="2307" y="3291"/>
                </a:cubicBezTo>
                <a:cubicBezTo>
                  <a:pt x="1469" y="4649"/>
                  <a:pt x="999" y="6216"/>
                  <a:pt x="690" y="7794"/>
                </a:cubicBezTo>
                <a:cubicBezTo>
                  <a:pt x="21" y="11168"/>
                  <a:pt x="1" y="14671"/>
                  <a:pt x="710" y="18045"/>
                </a:cubicBezTo>
                <a:cubicBezTo>
                  <a:pt x="1059" y="16618"/>
                  <a:pt x="1409" y="15190"/>
                  <a:pt x="1898" y="13813"/>
                </a:cubicBezTo>
                <a:cubicBezTo>
                  <a:pt x="2407" y="12386"/>
                  <a:pt x="3076" y="11028"/>
                  <a:pt x="3845" y="9720"/>
                </a:cubicBezTo>
                <a:cubicBezTo>
                  <a:pt x="5222" y="7394"/>
                  <a:pt x="6919" y="5268"/>
                  <a:pt x="8686" y="3231"/>
                </a:cubicBezTo>
                <a:cubicBezTo>
                  <a:pt x="9305" y="2523"/>
                  <a:pt x="10962" y="1274"/>
                  <a:pt x="9624" y="506"/>
                </a:cubicBezTo>
                <a:cubicBezTo>
                  <a:pt x="9014" y="156"/>
                  <a:pt x="8279" y="0"/>
                  <a:pt x="7546" y="0"/>
                </a:cubicBezTo>
                <a:close/>
              </a:path>
            </a:pathLst>
          </a:custGeom>
          <a:solidFill>
            <a:srgbClr val="BBE2FF">
              <a:alpha val="5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 rot="6300018" flipH="1">
            <a:off x="5667004" y="-2769430"/>
            <a:ext cx="1621880" cy="6186548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 flipH="1">
            <a:off x="-178908" y="3958605"/>
            <a:ext cx="2727958" cy="1363911"/>
          </a:xfrm>
          <a:custGeom>
            <a:avLst/>
            <a:gdLst/>
            <a:ahLst/>
            <a:cxnLst/>
            <a:rect l="l" t="t" r="r" b="b"/>
            <a:pathLst>
              <a:path w="20067" h="10033" extrusionOk="0">
                <a:moveTo>
                  <a:pt x="17531" y="0"/>
                </a:moveTo>
                <a:cubicBezTo>
                  <a:pt x="15940" y="0"/>
                  <a:pt x="14373" y="328"/>
                  <a:pt x="12749" y="1068"/>
                </a:cubicBezTo>
                <a:cubicBezTo>
                  <a:pt x="10972" y="1856"/>
                  <a:pt x="9464" y="2844"/>
                  <a:pt x="8217" y="4292"/>
                </a:cubicBezTo>
                <a:cubicBezTo>
                  <a:pt x="7029" y="5669"/>
                  <a:pt x="5911" y="7246"/>
                  <a:pt x="4393" y="8295"/>
                </a:cubicBezTo>
                <a:cubicBezTo>
                  <a:pt x="3155" y="9134"/>
                  <a:pt x="1548" y="9533"/>
                  <a:pt x="1" y="10032"/>
                </a:cubicBezTo>
                <a:lnTo>
                  <a:pt x="20066" y="10032"/>
                </a:lnTo>
                <a:lnTo>
                  <a:pt x="20066" y="259"/>
                </a:lnTo>
                <a:cubicBezTo>
                  <a:pt x="19207" y="90"/>
                  <a:pt x="18366" y="0"/>
                  <a:pt x="17531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8000">
                <a:schemeClr val="lt2"/>
              </a:gs>
              <a:gs pos="66000">
                <a:schemeClr val="accent2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/>
          <p:nvPr/>
        </p:nvSpPr>
        <p:spPr>
          <a:xfrm rot="8100000">
            <a:off x="395811" y="2882597"/>
            <a:ext cx="837338" cy="3193895"/>
          </a:xfrm>
          <a:custGeom>
            <a:avLst/>
            <a:gdLst/>
            <a:ahLst/>
            <a:cxnLst/>
            <a:rect l="l" t="t" r="r" b="b"/>
            <a:pathLst>
              <a:path w="5221" h="19916" extrusionOk="0">
                <a:moveTo>
                  <a:pt x="1168" y="0"/>
                </a:moveTo>
                <a:cubicBezTo>
                  <a:pt x="449" y="1278"/>
                  <a:pt x="749" y="2885"/>
                  <a:pt x="1328" y="4233"/>
                </a:cubicBezTo>
                <a:cubicBezTo>
                  <a:pt x="1591" y="4842"/>
                  <a:pt x="1903" y="5439"/>
                  <a:pt x="2185" y="6046"/>
                </a:cubicBezTo>
                <a:lnTo>
                  <a:pt x="2185" y="6046"/>
                </a:lnTo>
                <a:cubicBezTo>
                  <a:pt x="2448" y="5585"/>
                  <a:pt x="2671" y="5107"/>
                  <a:pt x="2805" y="4592"/>
                </a:cubicBezTo>
                <a:cubicBezTo>
                  <a:pt x="3235" y="2925"/>
                  <a:pt x="2556" y="1018"/>
                  <a:pt x="1168" y="0"/>
                </a:cubicBezTo>
                <a:close/>
                <a:moveTo>
                  <a:pt x="2185" y="6046"/>
                </a:moveTo>
                <a:cubicBezTo>
                  <a:pt x="1882" y="6576"/>
                  <a:pt x="1525" y="7083"/>
                  <a:pt x="1188" y="7597"/>
                </a:cubicBezTo>
                <a:cubicBezTo>
                  <a:pt x="569" y="8555"/>
                  <a:pt x="0" y="9623"/>
                  <a:pt x="30" y="10771"/>
                </a:cubicBezTo>
                <a:cubicBezTo>
                  <a:pt x="60" y="11969"/>
                  <a:pt x="759" y="13047"/>
                  <a:pt x="1578" y="13936"/>
                </a:cubicBezTo>
                <a:cubicBezTo>
                  <a:pt x="1872" y="14260"/>
                  <a:pt x="2186" y="14566"/>
                  <a:pt x="2499" y="14872"/>
                </a:cubicBezTo>
                <a:lnTo>
                  <a:pt x="2499" y="14872"/>
                </a:lnTo>
                <a:cubicBezTo>
                  <a:pt x="2426" y="14393"/>
                  <a:pt x="2404" y="13907"/>
                  <a:pt x="2446" y="13417"/>
                </a:cubicBezTo>
                <a:cubicBezTo>
                  <a:pt x="2596" y="11709"/>
                  <a:pt x="3184" y="10003"/>
                  <a:pt x="2935" y="8295"/>
                </a:cubicBezTo>
                <a:cubicBezTo>
                  <a:pt x="2816" y="7508"/>
                  <a:pt x="2521" y="6770"/>
                  <a:pt x="2185" y="6046"/>
                </a:cubicBezTo>
                <a:close/>
                <a:moveTo>
                  <a:pt x="2499" y="14872"/>
                </a:moveTo>
                <a:cubicBezTo>
                  <a:pt x="2777" y="16689"/>
                  <a:pt x="3794" y="18415"/>
                  <a:pt x="4892" y="19915"/>
                </a:cubicBezTo>
                <a:cubicBezTo>
                  <a:pt x="5221" y="18768"/>
                  <a:pt x="4762" y="17510"/>
                  <a:pt x="4043" y="16551"/>
                </a:cubicBezTo>
                <a:cubicBezTo>
                  <a:pt x="3593" y="15936"/>
                  <a:pt x="3046" y="15405"/>
                  <a:pt x="2499" y="14872"/>
                </a:cubicBezTo>
                <a:close/>
              </a:path>
            </a:pathLst>
          </a:custGeom>
          <a:solidFill>
            <a:srgbClr val="CBEFF2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07;p34">
            <a:extLst>
              <a:ext uri="{FF2B5EF4-FFF2-40B4-BE49-F238E27FC236}">
                <a16:creationId xmlns:a16="http://schemas.microsoft.com/office/drawing/2014/main" id="{21E707D0-0D35-E515-70A4-D8BF20D46569}"/>
              </a:ext>
            </a:extLst>
          </p:cNvPr>
          <p:cNvSpPr txBox="1">
            <a:spLocks/>
          </p:cNvSpPr>
          <p:nvPr/>
        </p:nvSpPr>
        <p:spPr>
          <a:xfrm>
            <a:off x="1146749" y="989964"/>
            <a:ext cx="4698148" cy="2076792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600" dirty="0">
                <a:solidFill>
                  <a:schemeClr val="accent4"/>
                </a:solidFill>
                <a:latin typeface="Yanone Kaffeesatz" pitchFamily="2" charset="77"/>
              </a:rPr>
              <a:t>Project</a:t>
            </a:r>
          </a:p>
          <a:p>
            <a:r>
              <a:rPr lang="en-US" sz="6600" dirty="0">
                <a:solidFill>
                  <a:schemeClr val="bg2"/>
                </a:solidFill>
                <a:latin typeface="Yanone Kaffeesatz" pitchFamily="2" charset="77"/>
              </a:rPr>
              <a:t>Feed Forward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8938584-E076-3221-C12C-B026C628C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361" y="1761599"/>
            <a:ext cx="2242820" cy="1813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2EFD5-249D-8E29-6090-EE30E456171A}"/>
              </a:ext>
            </a:extLst>
          </p:cNvPr>
          <p:cNvSpPr txBox="1"/>
          <p:nvPr/>
        </p:nvSpPr>
        <p:spPr>
          <a:xfrm>
            <a:off x="1146749" y="3166961"/>
            <a:ext cx="3945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Trebuchet MS" panose="020B0703020202090204" pitchFamily="34" charset="0"/>
              </a:rPr>
              <a:t>Fall 2023 TLDP Learning Accelerator Capstone</a:t>
            </a:r>
          </a:p>
        </p:txBody>
      </p:sp>
    </p:spTree>
    <p:extLst>
      <p:ext uri="{BB962C8B-B14F-4D97-AF65-F5344CB8AC3E}">
        <p14:creationId xmlns:p14="http://schemas.microsoft.com/office/powerpoint/2010/main" val="25432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6"/>
          <p:cNvSpPr txBox="1">
            <a:spLocks noGrp="1"/>
          </p:cNvSpPr>
          <p:nvPr>
            <p:ph type="title"/>
          </p:nvPr>
        </p:nvSpPr>
        <p:spPr>
          <a:xfrm>
            <a:off x="1854900" y="3351816"/>
            <a:ext cx="271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Trebuchet MS" panose="020B0703020202090204" pitchFamily="34" charset="0"/>
              </a:rPr>
              <a:t>Annabelle Strong</a:t>
            </a:r>
            <a:endParaRPr sz="1800" dirty="0">
              <a:solidFill>
                <a:schemeClr val="accent4"/>
              </a:solidFill>
              <a:latin typeface="Trebuchet MS" panose="020B0703020202090204" pitchFamily="34" charset="0"/>
            </a:endParaRPr>
          </a:p>
        </p:txBody>
      </p:sp>
      <p:sp>
        <p:nvSpPr>
          <p:cNvPr id="1037" name="Google Shape;1037;p36"/>
          <p:cNvSpPr txBox="1">
            <a:spLocks noGrp="1"/>
          </p:cNvSpPr>
          <p:nvPr>
            <p:ph type="title" idx="2"/>
          </p:nvPr>
        </p:nvSpPr>
        <p:spPr>
          <a:xfrm>
            <a:off x="4952700" y="335181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" sz="1800" b="1" dirty="0">
                <a:solidFill>
                  <a:schemeClr val="accent4"/>
                </a:solidFill>
                <a:latin typeface="Trebuchet MS" panose="020B0703020202090204" pitchFamily="34" charset="0"/>
                <a:sym typeface="Montserrat"/>
              </a:rPr>
              <a:t>Chris Rances</a:t>
            </a:r>
            <a:endParaRPr sz="1800" b="1" dirty="0">
              <a:solidFill>
                <a:schemeClr val="accent4"/>
              </a:solidFill>
              <a:latin typeface="Trebuchet MS" panose="020B0703020202090204" pitchFamily="34" charset="0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9514-940D-2F8A-2123-3CD7C732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812" y="1890678"/>
            <a:ext cx="1461138" cy="1461138"/>
          </a:xfrm>
          <a:prstGeom prst="flowChartConnector">
            <a:avLst/>
          </a:prstGeom>
          <a:effectLst>
            <a:outerShdw blurRad="50800" dist="38100" dir="270000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</p:pic>
      <p:pic>
        <p:nvPicPr>
          <p:cNvPr id="6" name="Picture 5" descr="A person in a suit and glasses&#10;&#10;Description automatically generated">
            <a:extLst>
              <a:ext uri="{FF2B5EF4-FFF2-40B4-BE49-F238E27FC236}">
                <a16:creationId xmlns:a16="http://schemas.microsoft.com/office/drawing/2014/main" id="{11846855-700A-F34B-7D75-EEACE88C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362" y="1890678"/>
            <a:ext cx="1461138" cy="1461138"/>
          </a:xfrm>
          <a:prstGeom prst="flowChartConnector">
            <a:avLst/>
          </a:prstGeom>
          <a:effectLst>
            <a:outerShdw blurRad="50800" dist="38100" dir="2700000" algn="tl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94F5CC-A38D-C0DF-C2D5-60CEAF8B8746}"/>
              </a:ext>
            </a:extLst>
          </p:cNvPr>
          <p:cNvGrpSpPr/>
          <p:nvPr/>
        </p:nvGrpSpPr>
        <p:grpSpPr>
          <a:xfrm>
            <a:off x="720000" y="77334"/>
            <a:ext cx="7704000" cy="1813344"/>
            <a:chOff x="720000" y="77334"/>
            <a:chExt cx="7704000" cy="1813344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5E5D21C-7444-A050-6E15-FD76B4032E05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770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Team Mongods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FA763C2-D5C9-C6A9-DD9F-338AAF59D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79665" y="77334"/>
              <a:ext cx="2242820" cy="181334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C0B52A-5B81-F07C-8EBF-4C620B97A46D}"/>
              </a:ext>
            </a:extLst>
          </p:cNvPr>
          <p:cNvSpPr txBox="1"/>
          <p:nvPr/>
        </p:nvSpPr>
        <p:spPr>
          <a:xfrm>
            <a:off x="1913325" y="3767235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rebuchet MS" panose="020B0703020202090204" pitchFamily="34" charset="0"/>
              </a:rPr>
              <a:t>TLDP SWE, PI Self-Service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1E2B0-35BF-46D6-43BE-951D1D029754}"/>
              </a:ext>
            </a:extLst>
          </p:cNvPr>
          <p:cNvSpPr txBox="1"/>
          <p:nvPr/>
        </p:nvSpPr>
        <p:spPr>
          <a:xfrm>
            <a:off x="4630425" y="3748711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rebuchet MS" panose="020B0703020202090204" pitchFamily="34" charset="0"/>
              </a:rPr>
              <a:t>TLDP SWE, PI Tech Data &amp; Analytics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29788-5591-B2A4-F90F-324C41F88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768" y="1600495"/>
            <a:ext cx="7704000" cy="2978614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Learned about the MERN stack</a:t>
            </a:r>
          </a:p>
          <a:p>
            <a:pPr lvl="1">
              <a:buFont typeface="Wingdings" pitchFamily="2" charset="2"/>
              <a:buChar char="§"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Full</a:t>
            </a: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-stack, dynamic client-side web apps</a:t>
            </a:r>
          </a:p>
          <a:p>
            <a:pPr marL="596900" lvl="1" indent="0">
              <a:buNone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Challenged to make employee feedback portal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Connect to direct reports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Built-in feedback loop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Sentiment analysis insights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Google Shape;1091;p40">
            <a:extLst>
              <a:ext uri="{FF2B5EF4-FFF2-40B4-BE49-F238E27FC236}">
                <a16:creationId xmlns:a16="http://schemas.microsoft.com/office/drawing/2014/main" id="{1E5841FF-B479-CAA8-C9BE-92F3DCD94EF2}"/>
              </a:ext>
            </a:extLst>
          </p:cNvPr>
          <p:cNvSpPr/>
          <p:nvPr/>
        </p:nvSpPr>
        <p:spPr>
          <a:xfrm rot="15524797">
            <a:off x="6767538" y="2370954"/>
            <a:ext cx="3999439" cy="4803549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rgbClr val="EAEAEA">
              <a:alpha val="5031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92;p40">
            <a:extLst>
              <a:ext uri="{FF2B5EF4-FFF2-40B4-BE49-F238E27FC236}">
                <a16:creationId xmlns:a16="http://schemas.microsoft.com/office/drawing/2014/main" id="{10D470E8-8D5E-B22C-0CC3-B0E60E37E146}"/>
              </a:ext>
            </a:extLst>
          </p:cNvPr>
          <p:cNvSpPr/>
          <p:nvPr/>
        </p:nvSpPr>
        <p:spPr>
          <a:xfrm rot="16312358">
            <a:off x="6330051" y="1904623"/>
            <a:ext cx="3999434" cy="4803543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rgbClr val="C1A5A9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5BF5FB-2832-7A9D-751F-FA0EFB24F91B}"/>
              </a:ext>
            </a:extLst>
          </p:cNvPr>
          <p:cNvGrpSpPr/>
          <p:nvPr/>
        </p:nvGrpSpPr>
        <p:grpSpPr>
          <a:xfrm>
            <a:off x="720000" y="77334"/>
            <a:ext cx="7704000" cy="1813344"/>
            <a:chOff x="720000" y="77334"/>
            <a:chExt cx="7704000" cy="1813344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C858F102-D4BB-1C20-D4DB-1A540DEC869A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770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Introduction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EC57FF5-50B4-722C-31EC-EFAFC51D4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13898" y="77334"/>
              <a:ext cx="2242820" cy="181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133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1;p40">
            <a:extLst>
              <a:ext uri="{FF2B5EF4-FFF2-40B4-BE49-F238E27FC236}">
                <a16:creationId xmlns:a16="http://schemas.microsoft.com/office/drawing/2014/main" id="{C3B7A888-039C-DB73-7801-EEA36BF4A76D}"/>
              </a:ext>
            </a:extLst>
          </p:cNvPr>
          <p:cNvSpPr/>
          <p:nvPr/>
        </p:nvSpPr>
        <p:spPr>
          <a:xfrm rot="15369666">
            <a:off x="5445517" y="1409096"/>
            <a:ext cx="3999439" cy="4803549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rgbClr val="CBEFF2">
              <a:alpha val="5031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2;p40">
            <a:extLst>
              <a:ext uri="{FF2B5EF4-FFF2-40B4-BE49-F238E27FC236}">
                <a16:creationId xmlns:a16="http://schemas.microsoft.com/office/drawing/2014/main" id="{49E36A61-E491-0ADC-88B9-94645C16857E}"/>
              </a:ext>
            </a:extLst>
          </p:cNvPr>
          <p:cNvSpPr/>
          <p:nvPr/>
        </p:nvSpPr>
        <p:spPr>
          <a:xfrm rot="16157227">
            <a:off x="5008030" y="953236"/>
            <a:ext cx="3999434" cy="4803543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545"/>
                </a:schemeClr>
              </a:gs>
              <a:gs pos="28000">
                <a:schemeClr val="lt2"/>
              </a:gs>
              <a:gs pos="66000">
                <a:schemeClr val="accent2">
                  <a:alpha val="58008"/>
                </a:schemeClr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2363F6-2AD3-FFBF-18F3-FBB397FA7050}"/>
              </a:ext>
            </a:extLst>
          </p:cNvPr>
          <p:cNvGrpSpPr/>
          <p:nvPr/>
        </p:nvGrpSpPr>
        <p:grpSpPr>
          <a:xfrm>
            <a:off x="720000" y="119537"/>
            <a:ext cx="7704000" cy="1813344"/>
            <a:chOff x="720000" y="119537"/>
            <a:chExt cx="7704000" cy="1813344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D786889-4624-8635-AA77-EFFB07E1F862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7704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Demo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5282E8A-7DF4-50AE-8062-0C4E6964D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3842" y="119537"/>
              <a:ext cx="2242820" cy="1813344"/>
            </a:xfrm>
            <a:prstGeom prst="rect">
              <a:avLst/>
            </a:prstGeom>
          </p:spPr>
        </p:pic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B89961C-EA30-B146-371B-180649739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768" y="1600495"/>
            <a:ext cx="7704000" cy="2978614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Login Page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703020202090204" pitchFamily="34" charset="0"/>
              <a:sym typeface="Montserrat"/>
            </a:endParaRPr>
          </a:p>
          <a:p>
            <a:pPr lvl="1">
              <a:buFont typeface="Wingdings" pitchFamily="2" charset="2"/>
              <a:buChar char="§"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Authentication with backend</a:t>
            </a:r>
            <a:endParaRPr lang="en-US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 marL="596900" lvl="1" indent="0">
              <a:buNone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Home Page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List of incoming messages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Statistics of feedback valence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Managerial team list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Feedback submission form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4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A97178-D4E5-E084-2600-9886E22819B4}"/>
              </a:ext>
            </a:extLst>
          </p:cNvPr>
          <p:cNvSpPr txBox="1"/>
          <p:nvPr/>
        </p:nvSpPr>
        <p:spPr>
          <a:xfrm>
            <a:off x="3681004" y="1762612"/>
            <a:ext cx="1614655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3500"/>
              <a:buFont typeface="Montserrat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sym typeface="Montserrat"/>
              </a:rPr>
              <a:t>Backend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3713C-DF22-5DA8-D3FB-56462E054C94}"/>
              </a:ext>
            </a:extLst>
          </p:cNvPr>
          <p:cNvSpPr txBox="1"/>
          <p:nvPr/>
        </p:nvSpPr>
        <p:spPr>
          <a:xfrm>
            <a:off x="1110354" y="1762612"/>
            <a:ext cx="166237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sym typeface="Montserrat"/>
              </a:rPr>
              <a:t>Frontend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684922-A42E-4F44-DC8C-53DBE7303531}"/>
              </a:ext>
            </a:extLst>
          </p:cNvPr>
          <p:cNvSpPr txBox="1"/>
          <p:nvPr/>
        </p:nvSpPr>
        <p:spPr>
          <a:xfrm>
            <a:off x="6017570" y="1762612"/>
            <a:ext cx="197027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19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/>
                <a:sym typeface="Montserrat"/>
              </a:rPr>
              <a:t>Collaboration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Mongodb original logo - Social media &amp; Logos Icons">
            <a:extLst>
              <a:ext uri="{FF2B5EF4-FFF2-40B4-BE49-F238E27FC236}">
                <a16:creationId xmlns:a16="http://schemas.microsoft.com/office/drawing/2014/main" id="{7EB248B5-F0BD-B0C8-FAAB-712F0D17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752" y="2589016"/>
            <a:ext cx="1176794" cy="11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ct (software) - Wikipedia">
            <a:extLst>
              <a:ext uri="{FF2B5EF4-FFF2-40B4-BE49-F238E27FC236}">
                <a16:creationId xmlns:a16="http://schemas.microsoft.com/office/drawing/2014/main" id="{F9186888-7CB5-BC37-16F6-0F2660F6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86" y="2255700"/>
            <a:ext cx="1173870" cy="10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F441246C-771A-FD16-D9D6-A32E0399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811" y="2347585"/>
            <a:ext cx="1293956" cy="129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ode.js · GitHub">
            <a:extLst>
              <a:ext uri="{FF2B5EF4-FFF2-40B4-BE49-F238E27FC236}">
                <a16:creationId xmlns:a16="http://schemas.microsoft.com/office/drawing/2014/main" id="{DE31EF85-AF69-A619-9AA1-C2CF3EB8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44" y="2288202"/>
            <a:ext cx="984527" cy="98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Microsoft Teams - Wikipedia">
            <a:extLst>
              <a:ext uri="{FF2B5EF4-FFF2-40B4-BE49-F238E27FC236}">
                <a16:creationId xmlns:a16="http://schemas.microsoft.com/office/drawing/2014/main" id="{A1DD50CC-ACC7-60B0-B550-450160E06F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9266" y="2589016"/>
            <a:ext cx="135133" cy="13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Microsoft Teams Logo transparent PNG - StickPNG">
            <a:extLst>
              <a:ext uri="{FF2B5EF4-FFF2-40B4-BE49-F238E27FC236}">
                <a16:creationId xmlns:a16="http://schemas.microsoft.com/office/drawing/2014/main" id="{104C8DE4-0971-3D60-7AD2-D2F27E836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16" y="2068035"/>
            <a:ext cx="1312227" cy="131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147;p40">
            <a:extLst>
              <a:ext uri="{FF2B5EF4-FFF2-40B4-BE49-F238E27FC236}">
                <a16:creationId xmlns:a16="http://schemas.microsoft.com/office/drawing/2014/main" id="{388A1AF3-FDFA-9ECB-8299-A32B10E5B71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0993" y="3380262"/>
            <a:ext cx="439611" cy="442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Picture 18" descr="Premium Vector | Square zoom logo isolated on white background">
            <a:extLst>
              <a:ext uri="{FF2B5EF4-FFF2-40B4-BE49-F238E27FC236}">
                <a16:creationId xmlns:a16="http://schemas.microsoft.com/office/drawing/2014/main" id="{4B900C54-F9B5-F1A1-BB4F-FED117BB2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39" y="3290863"/>
            <a:ext cx="733648" cy="7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xpressjs logo - Ícones Social media e Logos">
            <a:extLst>
              <a:ext uri="{FF2B5EF4-FFF2-40B4-BE49-F238E27FC236}">
                <a16:creationId xmlns:a16="http://schemas.microsoft.com/office/drawing/2014/main" id="{6783A4AA-EF0C-FF9D-5514-B87DF598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58" y="3666808"/>
            <a:ext cx="443818" cy="44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ml 5 Basic Rounded Flat icon">
            <a:extLst>
              <a:ext uri="{FF2B5EF4-FFF2-40B4-BE49-F238E27FC236}">
                <a16:creationId xmlns:a16="http://schemas.microsoft.com/office/drawing/2014/main" id="{09A8D44C-2C0C-4174-88E2-3A3F1258D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746" y="3380262"/>
            <a:ext cx="490050" cy="49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script logo png, javascript icon transparent png 27127463 PNG">
            <a:extLst>
              <a:ext uri="{FF2B5EF4-FFF2-40B4-BE49-F238E27FC236}">
                <a16:creationId xmlns:a16="http://schemas.microsoft.com/office/drawing/2014/main" id="{AA7A5C5C-08A7-D8E5-6282-5E0704CF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82" y="3595955"/>
            <a:ext cx="694657" cy="69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634F3238-79F9-A2F1-E9FC-E7E9A84D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727" y="3943283"/>
            <a:ext cx="480832" cy="52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javascript logo png, javascript icon transparent png 27127463 PNG">
            <a:extLst>
              <a:ext uri="{FF2B5EF4-FFF2-40B4-BE49-F238E27FC236}">
                <a16:creationId xmlns:a16="http://schemas.microsoft.com/office/drawing/2014/main" id="{9B20801F-1E1A-AD41-7855-672EBE14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23" y="3888717"/>
            <a:ext cx="648203" cy="64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ols | MIT - Docubase">
            <a:extLst>
              <a:ext uri="{FF2B5EF4-FFF2-40B4-BE49-F238E27FC236}">
                <a16:creationId xmlns:a16="http://schemas.microsoft.com/office/drawing/2014/main" id="{FC08FC2B-BC08-AE6B-81E1-9A9EF667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22" y="3327295"/>
            <a:ext cx="803235" cy="43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EE2BB2E-55D8-68B6-0D2D-FE89E4F77170}"/>
              </a:ext>
            </a:extLst>
          </p:cNvPr>
          <p:cNvGrpSpPr/>
          <p:nvPr/>
        </p:nvGrpSpPr>
        <p:grpSpPr>
          <a:xfrm>
            <a:off x="720000" y="83007"/>
            <a:ext cx="3648313" cy="1810512"/>
            <a:chOff x="720000" y="83016"/>
            <a:chExt cx="3648313" cy="1813344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25A0510-AD13-BC60-6077-B0481C92E02B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247612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Tech Stack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5C005AF-B121-83BC-E8FF-6D9D189F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125493" y="83016"/>
              <a:ext cx="2242820" cy="1813344"/>
            </a:xfrm>
            <a:prstGeom prst="rect">
              <a:avLst/>
            </a:prstGeom>
          </p:spPr>
        </p:pic>
      </p:grpSp>
      <p:pic>
        <p:nvPicPr>
          <p:cNvPr id="18" name="Picture 2" descr="Flask&quot; Icon - Download for free – Iconduck">
            <a:extLst>
              <a:ext uri="{FF2B5EF4-FFF2-40B4-BE49-F238E27FC236}">
                <a16:creationId xmlns:a16="http://schemas.microsoft.com/office/drawing/2014/main" id="{659E8B31-BA35-8546-F4AE-C279DFA4C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02" y="3116008"/>
            <a:ext cx="373588" cy="47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9F76C20-51B8-4A19-1D29-A192C21301A4}"/>
              </a:ext>
            </a:extLst>
          </p:cNvPr>
          <p:cNvGrpSpPr/>
          <p:nvPr/>
        </p:nvGrpSpPr>
        <p:grpSpPr>
          <a:xfrm>
            <a:off x="720001" y="84368"/>
            <a:ext cx="3253989" cy="1813344"/>
            <a:chOff x="720001" y="84368"/>
            <a:chExt cx="3253989" cy="1813344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47ED3AB-8954-3F30-935A-CDD367B8C668}"/>
                </a:ext>
              </a:extLst>
            </p:cNvPr>
            <p:cNvSpPr txBox="1">
              <a:spLocks/>
            </p:cNvSpPr>
            <p:nvPr/>
          </p:nvSpPr>
          <p:spPr>
            <a:xfrm>
              <a:off x="720001" y="640949"/>
              <a:ext cx="1566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AI Model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86453EC-E51E-FAD4-3886-AD01B4735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1170" y="84368"/>
              <a:ext cx="2242820" cy="1813344"/>
            </a:xfrm>
            <a:prstGeom prst="rect">
              <a:avLst/>
            </a:prstGeom>
          </p:spPr>
        </p:pic>
      </p:grp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CF67829-DC9F-BF24-9053-50515C699779}"/>
              </a:ext>
            </a:extLst>
          </p:cNvPr>
          <p:cNvSpPr txBox="1">
            <a:spLocks/>
          </p:cNvSpPr>
          <p:nvPr/>
        </p:nvSpPr>
        <p:spPr>
          <a:xfrm>
            <a:off x="599082" y="1770230"/>
            <a:ext cx="8165089" cy="297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Objective: infer sentiment “valence” from text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Positivity scale of 1-5</a:t>
            </a:r>
          </a:p>
          <a:p>
            <a:pPr marL="596900" lvl="1" indent="0"/>
            <a:endParaRPr lang="en-US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Method: multiclass text classification model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err="1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SciKit</a:t>
            </a: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 Learn (</a:t>
            </a:r>
            <a:r>
              <a:rPr lang="en-US" b="1" dirty="0" err="1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sklearn</a:t>
            </a: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) Multinomial Naïve Bayes</a:t>
            </a:r>
          </a:p>
          <a:p>
            <a:pPr lvl="2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Uses dynamic probability to return likely class</a:t>
            </a:r>
          </a:p>
          <a:p>
            <a:pPr marL="1054100" lvl="2" indent="0"/>
            <a:endParaRPr lang="en-US" sz="1050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Preprocessing: turned existing prelabeled employee review dataset into a matrix of word counts (“vectorization”)</a:t>
            </a:r>
          </a:p>
          <a:p>
            <a:pPr marL="1054100" lvl="2" indent="0"/>
            <a:endParaRPr lang="en-US" sz="1050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Training: ran data through the model for it to learn word-sentiment correlations</a:t>
            </a:r>
          </a:p>
          <a:p>
            <a:pPr marL="596900" lvl="1" indent="0"/>
            <a:endParaRPr lang="en-US" sz="1050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Testing: evaluated model with accuracy metrics </a:t>
            </a:r>
          </a:p>
          <a:p>
            <a:pPr lvl="2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For nerds: precision = .65, recall = .53, f1 = .51</a:t>
            </a:r>
          </a:p>
          <a:p>
            <a:pPr lvl="2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For non-nerds: it did decently well, but not outstanding</a:t>
            </a:r>
            <a:endParaRPr lang="en-US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>
              <a:buFont typeface="Wingdings" pitchFamily="2" charset="2"/>
              <a:buChar char="§"/>
            </a:pPr>
            <a:endParaRPr lang="en-US" sz="1100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07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A1056C-E4F3-CD52-62F0-328A360A5B5C}"/>
              </a:ext>
            </a:extLst>
          </p:cNvPr>
          <p:cNvGrpSpPr/>
          <p:nvPr/>
        </p:nvGrpSpPr>
        <p:grpSpPr>
          <a:xfrm>
            <a:off x="720000" y="83007"/>
            <a:ext cx="3648313" cy="1810512"/>
            <a:chOff x="720000" y="83016"/>
            <a:chExt cx="3648313" cy="1813344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DDA07D5-A1FC-1CAD-CF99-1FA5B25C5939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247612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Challenges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1DA75F2-258E-6B8A-55EA-0A326AFDF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5493" y="83016"/>
              <a:ext cx="2242820" cy="1813344"/>
            </a:xfrm>
            <a:prstGeom prst="rect">
              <a:avLst/>
            </a:prstGeom>
          </p:spPr>
        </p:pic>
      </p:grpSp>
      <p:pic>
        <p:nvPicPr>
          <p:cNvPr id="10" name="Picture 9" descr="A chart of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F9C97492-73AA-2126-EE6A-77A664FF5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22" t="8802" r="10749"/>
          <a:stretch/>
        </p:blipFill>
        <p:spPr>
          <a:xfrm>
            <a:off x="4782723" y="1496320"/>
            <a:ext cx="3533016" cy="2978614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30CDD76-E064-E4F4-45D5-06E448C50737}"/>
              </a:ext>
            </a:extLst>
          </p:cNvPr>
          <p:cNvSpPr txBox="1">
            <a:spLocks/>
          </p:cNvSpPr>
          <p:nvPr/>
        </p:nvSpPr>
        <p:spPr>
          <a:xfrm>
            <a:off x="572425" y="1688191"/>
            <a:ext cx="4203264" cy="297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None/>
              <a:defRPr sz="14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596900" lvl="1" indent="0"/>
            <a:endParaRPr lang="en-US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Model accuracy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Not bad, but tried to improve </a:t>
            </a:r>
          </a:p>
          <a:p>
            <a:pPr marL="596900" lvl="1" indent="0"/>
            <a:endParaRPr lang="en-US" sz="1000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Data collection</a:t>
            </a:r>
          </a:p>
          <a:p>
            <a:pPr lvl="1">
              <a:buFont typeface="Wingdings" pitchFamily="2" charset="2"/>
              <a:buChar char="§"/>
            </a:pPr>
            <a:r>
              <a:rPr lang="en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Needed to use relevant prelabeled data for model, which took time to find and process</a:t>
            </a:r>
          </a:p>
          <a:p>
            <a:pPr marL="596900" lvl="1" indent="0"/>
            <a:endParaRPr lang="en-US" sz="1000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</a:rPr>
              <a:t>State management in React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</a:rPr>
              <a:t>Dynamic client-side nature makes session data tricky to persist</a:t>
            </a:r>
          </a:p>
          <a:p>
            <a:pPr marL="596900" lvl="1" indent="0"/>
            <a:endParaRPr lang="en-US" sz="1050" b="1" dirty="0">
              <a:solidFill>
                <a:schemeClr val="tx1"/>
              </a:solidFill>
              <a:latin typeface="Trebuchet MS" panose="020B0703020202090204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latin typeface="Trebuchet MS" panose="020B0703020202090204" pitchFamily="34" charset="0"/>
              </a:rPr>
              <a:t>Time management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chemeClr val="tx1"/>
                </a:solidFill>
                <a:latin typeface="Trebuchet MS" panose="020B0703020202090204" pitchFamily="34" charset="0"/>
              </a:rPr>
              <a:t>Who could’ve guessed it’s hard to make a full webapp in two days??</a:t>
            </a:r>
          </a:p>
          <a:p>
            <a:pPr lvl="1">
              <a:buFont typeface="Wingdings" pitchFamily="2" charset="2"/>
              <a:buChar char="§"/>
            </a:pPr>
            <a:endParaRPr lang="en-US" b="1" dirty="0">
              <a:solidFill>
                <a:schemeClr val="tx1"/>
              </a:solidFill>
              <a:latin typeface="Trebuchet MS" panose="020B070302020209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53262-DA57-E933-88C0-23B16871A1CF}"/>
              </a:ext>
            </a:extLst>
          </p:cNvPr>
          <p:cNvSpPr txBox="1"/>
          <p:nvPr/>
        </p:nvSpPr>
        <p:spPr>
          <a:xfrm>
            <a:off x="5118980" y="4474934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Model “confusion matrix”: 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model predictions vs actual sentiment class</a:t>
            </a:r>
          </a:p>
        </p:txBody>
      </p:sp>
    </p:spTree>
    <p:extLst>
      <p:ext uri="{BB962C8B-B14F-4D97-AF65-F5344CB8AC3E}">
        <p14:creationId xmlns:p14="http://schemas.microsoft.com/office/powerpoint/2010/main" val="315928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1;p40">
            <a:extLst>
              <a:ext uri="{FF2B5EF4-FFF2-40B4-BE49-F238E27FC236}">
                <a16:creationId xmlns:a16="http://schemas.microsoft.com/office/drawing/2014/main" id="{C3B7A888-039C-DB73-7801-EEA36BF4A76D}"/>
              </a:ext>
            </a:extLst>
          </p:cNvPr>
          <p:cNvSpPr/>
          <p:nvPr/>
        </p:nvSpPr>
        <p:spPr>
          <a:xfrm rot="15453893">
            <a:off x="5651158" y="2525330"/>
            <a:ext cx="3999439" cy="4803549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solidFill>
            <a:srgbClr val="CBEFF2">
              <a:alpha val="5031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2;p40">
            <a:extLst>
              <a:ext uri="{FF2B5EF4-FFF2-40B4-BE49-F238E27FC236}">
                <a16:creationId xmlns:a16="http://schemas.microsoft.com/office/drawing/2014/main" id="{49E36A61-E491-0ADC-88B9-94645C16857E}"/>
              </a:ext>
            </a:extLst>
          </p:cNvPr>
          <p:cNvSpPr/>
          <p:nvPr/>
        </p:nvSpPr>
        <p:spPr>
          <a:xfrm rot="16241454">
            <a:off x="5520736" y="2528593"/>
            <a:ext cx="3999434" cy="4803543"/>
          </a:xfrm>
          <a:custGeom>
            <a:avLst/>
            <a:gdLst/>
            <a:ahLst/>
            <a:cxnLst/>
            <a:rect l="l" t="t" r="r" b="b"/>
            <a:pathLst>
              <a:path w="23680" h="28441" extrusionOk="0">
                <a:moveTo>
                  <a:pt x="13414" y="0"/>
                </a:moveTo>
                <a:cubicBezTo>
                  <a:pt x="11797" y="0"/>
                  <a:pt x="9869" y="681"/>
                  <a:pt x="7767" y="2466"/>
                </a:cubicBezTo>
                <a:cubicBezTo>
                  <a:pt x="2146" y="7238"/>
                  <a:pt x="2665" y="9983"/>
                  <a:pt x="3364" y="14974"/>
                </a:cubicBezTo>
                <a:cubicBezTo>
                  <a:pt x="3783" y="17969"/>
                  <a:pt x="0" y="19546"/>
                  <a:pt x="200" y="24388"/>
                </a:cubicBezTo>
                <a:cubicBezTo>
                  <a:pt x="300" y="26904"/>
                  <a:pt x="2416" y="28441"/>
                  <a:pt x="2416" y="28441"/>
                </a:cubicBezTo>
                <a:lnTo>
                  <a:pt x="21922" y="28441"/>
                </a:lnTo>
                <a:cubicBezTo>
                  <a:pt x="21852" y="25905"/>
                  <a:pt x="20445" y="25675"/>
                  <a:pt x="19007" y="23299"/>
                </a:cubicBezTo>
                <a:cubicBezTo>
                  <a:pt x="17559" y="20914"/>
                  <a:pt x="20933" y="20684"/>
                  <a:pt x="22361" y="18029"/>
                </a:cubicBezTo>
                <a:cubicBezTo>
                  <a:pt x="23679" y="15583"/>
                  <a:pt x="22102" y="14565"/>
                  <a:pt x="19656" y="11680"/>
                </a:cubicBezTo>
                <a:cubicBezTo>
                  <a:pt x="17200" y="8795"/>
                  <a:pt x="18788" y="6668"/>
                  <a:pt x="18278" y="3744"/>
                </a:cubicBezTo>
                <a:cubicBezTo>
                  <a:pt x="17965" y="1917"/>
                  <a:pt x="16128" y="0"/>
                  <a:pt x="13414" y="0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545"/>
                </a:schemeClr>
              </a:gs>
              <a:gs pos="28000">
                <a:schemeClr val="lt2"/>
              </a:gs>
              <a:gs pos="66000">
                <a:schemeClr val="accent2">
                  <a:alpha val="58008"/>
                </a:schemeClr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B2CD96-BCC4-0A71-0DD9-397092410635}"/>
              </a:ext>
            </a:extLst>
          </p:cNvPr>
          <p:cNvGrpSpPr/>
          <p:nvPr/>
        </p:nvGrpSpPr>
        <p:grpSpPr>
          <a:xfrm>
            <a:off x="720000" y="83007"/>
            <a:ext cx="3648313" cy="1810512"/>
            <a:chOff x="720000" y="83016"/>
            <a:chExt cx="3648313" cy="181334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DDCCE6C6-D271-DE28-09D4-F6AA65956764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247612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Extensions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234850E-284D-1CB2-015E-F39C1A16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25493" y="83016"/>
              <a:ext cx="2242820" cy="1813344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29788-5591-B2A4-F90F-324C41F88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702" y="1477485"/>
            <a:ext cx="7704000" cy="3135652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kumimoji="0" lang="en" sz="2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Fine-tune </a:t>
            </a:r>
            <a:r>
              <a:rPr lang="en" sz="21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m</a:t>
            </a:r>
            <a:r>
              <a:rPr kumimoji="0" lang="en" sz="21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odel</a:t>
            </a:r>
            <a:r>
              <a:rPr kumimoji="0" lang="en" sz="2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 with actual user data</a:t>
            </a:r>
            <a:r>
              <a:rPr lang="en" sz="21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 and/or analyze other model selection options</a:t>
            </a:r>
          </a:p>
          <a:p>
            <a:pPr lvl="1">
              <a:buFont typeface="Wingdings" pitchFamily="2" charset="2"/>
              <a:buChar char="§"/>
            </a:pPr>
            <a:r>
              <a:rPr lang="en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Pretrained LLM (BERT, etc.), </a:t>
            </a:r>
            <a:r>
              <a:rPr lang="en" b="1" dirty="0">
                <a:solidFill>
                  <a:schemeClr val="accent1"/>
                </a:solidFill>
                <a:latin typeface="Trebuchet MS" panose="020B0703020202090204" pitchFamily="34" charset="0"/>
                <a:sym typeface="Montserrat"/>
              </a:rPr>
              <a:t>feed-forward</a:t>
            </a:r>
            <a:r>
              <a:rPr lang="en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 neural net, or others</a:t>
            </a:r>
          </a:p>
          <a:p>
            <a:pPr>
              <a:buFont typeface="Wingdings" pitchFamily="2" charset="2"/>
              <a:buChar char="§"/>
            </a:pPr>
            <a:r>
              <a:rPr lang="en" sz="2100" b="1" dirty="0">
                <a:solidFill>
                  <a:schemeClr val="tx1"/>
                </a:solidFill>
                <a:latin typeface="Trebuchet MS" panose="020B0703020202090204" pitchFamily="34" charset="0"/>
                <a:sym typeface="Montserrat"/>
              </a:rPr>
              <a:t>Build Jenkins pipeline for containerization, testing and deployment</a:t>
            </a:r>
            <a:endParaRPr kumimoji="0" lang="en" sz="21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703020202090204" pitchFamily="34" charset="0"/>
              <a:sym typeface="Montserrat"/>
            </a:endParaRPr>
          </a:p>
          <a:p>
            <a:pPr>
              <a:buFont typeface="Wingdings" pitchFamily="2" charset="2"/>
              <a:buChar char="§"/>
            </a:pPr>
            <a:r>
              <a:rPr kumimoji="0" lang="en" sz="21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703020202090204" pitchFamily="34" charset="0"/>
                <a:sym typeface="Montserrat"/>
              </a:rPr>
              <a:t>Add sentiment data dashboard</a:t>
            </a:r>
            <a:endParaRPr lang="en" sz="2100" b="1" dirty="0">
              <a:solidFill>
                <a:schemeClr val="tx1"/>
              </a:solidFill>
              <a:latin typeface="Trebuchet MS" panose="020B0703020202090204" pitchFamily="34" charset="0"/>
              <a:sym typeface="Montserrat"/>
            </a:endParaRPr>
          </a:p>
        </p:txBody>
      </p:sp>
      <p:pic>
        <p:nvPicPr>
          <p:cNvPr id="25" name="Graphic 24" descr="Line arrow: Counter-clockwise curve outline">
            <a:extLst>
              <a:ext uri="{FF2B5EF4-FFF2-40B4-BE49-F238E27FC236}">
                <a16:creationId xmlns:a16="http://schemas.microsoft.com/office/drawing/2014/main" id="{8739D235-AA12-B784-BA9A-E60B27DF4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4800330">
            <a:off x="4941197" y="1959875"/>
            <a:ext cx="422322" cy="4223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CAFAC8-7F90-B666-87AF-B9ADFA8D9CD7}"/>
              </a:ext>
            </a:extLst>
          </p:cNvPr>
          <p:cNvSpPr txBox="1"/>
          <p:nvPr/>
        </p:nvSpPr>
        <p:spPr>
          <a:xfrm rot="226778">
            <a:off x="5282291" y="1989257"/>
            <a:ext cx="1782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4"/>
                </a:solidFill>
                <a:latin typeface="Alynne" panose="02000503000000000000" pitchFamily="2" charset="0"/>
              </a:rPr>
              <a:t>wait that sounds familiar…</a:t>
            </a:r>
          </a:p>
        </p:txBody>
      </p:sp>
    </p:spTree>
    <p:extLst>
      <p:ext uri="{BB962C8B-B14F-4D97-AF65-F5344CB8AC3E}">
        <p14:creationId xmlns:p14="http://schemas.microsoft.com/office/powerpoint/2010/main" val="121120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69;p41">
            <a:extLst>
              <a:ext uri="{FF2B5EF4-FFF2-40B4-BE49-F238E27FC236}">
                <a16:creationId xmlns:a16="http://schemas.microsoft.com/office/drawing/2014/main" id="{31693AE8-FD5F-8B4D-AF66-BDED5BE31D78}"/>
              </a:ext>
            </a:extLst>
          </p:cNvPr>
          <p:cNvSpPr txBox="1"/>
          <p:nvPr/>
        </p:nvSpPr>
        <p:spPr>
          <a:xfrm>
            <a:off x="664464" y="2317695"/>
            <a:ext cx="2936499" cy="512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en-US" sz="1800" dirty="0">
                <a:solidFill>
                  <a:schemeClr val="tx1"/>
                </a:solidFill>
                <a:latin typeface="Trebuchet MS" panose="020B0703020202090204" pitchFamily="34" charset="0"/>
                <a:ea typeface="Barlow Medium"/>
                <a:cs typeface="Barlow Medium"/>
                <a:sym typeface="Barlow Medium"/>
              </a:rPr>
              <a:t>“Good communication is the bridge between confusion and clarity”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800" dirty="0">
              <a:solidFill>
                <a:schemeClr val="dk1"/>
              </a:solidFill>
              <a:latin typeface="Trebuchet MS" panose="020B0703020202090204" pitchFamily="34" charset="0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" name="Google Shape;1293;p43">
            <a:extLst>
              <a:ext uri="{FF2B5EF4-FFF2-40B4-BE49-F238E27FC236}">
                <a16:creationId xmlns:a16="http://schemas.microsoft.com/office/drawing/2014/main" id="{2BA19D74-F420-8771-31C4-9FC42E297DC5}"/>
              </a:ext>
            </a:extLst>
          </p:cNvPr>
          <p:cNvGrpSpPr/>
          <p:nvPr/>
        </p:nvGrpSpPr>
        <p:grpSpPr>
          <a:xfrm>
            <a:off x="4039311" y="1570252"/>
            <a:ext cx="3995516" cy="3013686"/>
            <a:chOff x="4572001" y="1355552"/>
            <a:chExt cx="3844800" cy="2908964"/>
          </a:xfrm>
          <a:solidFill>
            <a:schemeClr val="tx1"/>
          </a:solidFill>
        </p:grpSpPr>
        <p:sp>
          <p:nvSpPr>
            <p:cNvPr id="4" name="Google Shape;1294;p43">
              <a:extLst>
                <a:ext uri="{FF2B5EF4-FFF2-40B4-BE49-F238E27FC236}">
                  <a16:creationId xmlns:a16="http://schemas.microsoft.com/office/drawing/2014/main" id="{193AAD98-A202-83EB-5615-45E35A439428}"/>
                </a:ext>
              </a:extLst>
            </p:cNvPr>
            <p:cNvSpPr/>
            <p:nvPr/>
          </p:nvSpPr>
          <p:spPr>
            <a:xfrm>
              <a:off x="5836269" y="3768613"/>
              <a:ext cx="1313050" cy="49590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295;p43">
              <a:extLst>
                <a:ext uri="{FF2B5EF4-FFF2-40B4-BE49-F238E27FC236}">
                  <a16:creationId xmlns:a16="http://schemas.microsoft.com/office/drawing/2014/main" id="{E5702615-CC5F-B36B-5E04-2B7FB8CCAAA7}"/>
                </a:ext>
              </a:extLst>
            </p:cNvPr>
            <p:cNvSpPr/>
            <p:nvPr/>
          </p:nvSpPr>
          <p:spPr>
            <a:xfrm>
              <a:off x="4572001" y="1355552"/>
              <a:ext cx="3844800" cy="2432400"/>
            </a:xfrm>
            <a:prstGeom prst="roundRect">
              <a:avLst>
                <a:gd name="adj" fmla="val 3857"/>
              </a:avLst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1296;p43">
              <a:extLst>
                <a:ext uri="{FF2B5EF4-FFF2-40B4-BE49-F238E27FC236}">
                  <a16:creationId xmlns:a16="http://schemas.microsoft.com/office/drawing/2014/main" id="{B7851900-0C8C-9756-32FB-880AC387E2A6}"/>
                </a:ext>
              </a:extLst>
            </p:cNvPr>
            <p:cNvCxnSpPr/>
            <p:nvPr/>
          </p:nvCxnSpPr>
          <p:spPr>
            <a:xfrm>
              <a:off x="5850458" y="4217537"/>
              <a:ext cx="1293900" cy="0"/>
            </a:xfrm>
            <a:prstGeom prst="straightConnector1">
              <a:avLst/>
            </a:prstGeom>
            <a:grp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Google Shape;1298;p43">
            <a:extLst>
              <a:ext uri="{FF2B5EF4-FFF2-40B4-BE49-F238E27FC236}">
                <a16:creationId xmlns:a16="http://schemas.microsoft.com/office/drawing/2014/main" id="{1A1985DD-8915-3E55-AE57-52384ACC3704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202349" y="1669915"/>
            <a:ext cx="3677055" cy="23054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69;p41">
            <a:extLst>
              <a:ext uri="{FF2B5EF4-FFF2-40B4-BE49-F238E27FC236}">
                <a16:creationId xmlns:a16="http://schemas.microsoft.com/office/drawing/2014/main" id="{E9F0CD77-E61E-5823-D95E-081B0207E341}"/>
              </a:ext>
            </a:extLst>
          </p:cNvPr>
          <p:cNvSpPr txBox="1"/>
          <p:nvPr/>
        </p:nvSpPr>
        <p:spPr>
          <a:xfrm>
            <a:off x="1419341" y="3143929"/>
            <a:ext cx="1065942" cy="26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accent4"/>
                </a:solidFill>
                <a:latin typeface="Yanone Kaffeesatz" pitchFamily="2" charset="77"/>
                <a:ea typeface="Barlow Medium"/>
                <a:cs typeface="Barlow Medium"/>
                <a:sym typeface="Barlow Medium"/>
              </a:rPr>
              <a:t>Nat Turner</a:t>
            </a:r>
          </a:p>
          <a:p>
            <a:pPr marL="139700" lvl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2000" b="1" dirty="0">
              <a:solidFill>
                <a:schemeClr val="dk1"/>
              </a:solidFill>
              <a:latin typeface="Yanone Kaffeesatz" pitchFamily="2" charset="77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90DC25-7A05-C011-633E-CF8FA41CF0AA}"/>
              </a:ext>
            </a:extLst>
          </p:cNvPr>
          <p:cNvGrpSpPr/>
          <p:nvPr/>
        </p:nvGrpSpPr>
        <p:grpSpPr>
          <a:xfrm>
            <a:off x="720000" y="90041"/>
            <a:ext cx="3760575" cy="1810512"/>
            <a:chOff x="720000" y="90061"/>
            <a:chExt cx="3760575" cy="1813344"/>
          </a:xfrm>
        </p:grpSpPr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937EA688-232C-0B74-A80B-6DA985BD8725}"/>
                </a:ext>
              </a:extLst>
            </p:cNvPr>
            <p:cNvSpPr txBox="1">
              <a:spLocks/>
            </p:cNvSpPr>
            <p:nvPr/>
          </p:nvSpPr>
          <p:spPr>
            <a:xfrm>
              <a:off x="720000" y="640949"/>
              <a:ext cx="2476127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1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None/>
                <a:defRPr sz="24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4400" dirty="0">
                  <a:solidFill>
                    <a:schemeClr val="bg2"/>
                  </a:solidFill>
                  <a:latin typeface="Yanone Kaffeesatz" pitchFamily="2" charset="77"/>
                </a:rPr>
                <a:t>Questions?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E860AAD-0752-2FA0-548C-473BBFFC7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37755" y="90061"/>
              <a:ext cx="2242820" cy="181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8614811"/>
      </p:ext>
    </p:extLst>
  </p:cSld>
  <p:clrMapOvr>
    <a:masterClrMapping/>
  </p:clrMapOvr>
</p:sld>
</file>

<file path=ppt/theme/theme1.xml><?xml version="1.0" encoding="utf-8"?>
<a:theme xmlns:a="http://schemas.openxmlformats.org/drawingml/2006/main" name="Sports Injuries Breakthrough by Slidesgo">
  <a:themeElements>
    <a:clrScheme name="FeedForward">
      <a:dk1>
        <a:srgbClr val="050404"/>
      </a:dk1>
      <a:lt1>
        <a:srgbClr val="FFFFFF"/>
      </a:lt1>
      <a:dk2>
        <a:srgbClr val="491941"/>
      </a:dk2>
      <a:lt2>
        <a:srgbClr val="EAEAEA"/>
      </a:lt2>
      <a:accent1>
        <a:srgbClr val="893068"/>
      </a:accent1>
      <a:accent2>
        <a:srgbClr val="C1A5A9"/>
      </a:accent2>
      <a:accent3>
        <a:srgbClr val="491941"/>
      </a:accent3>
      <a:accent4>
        <a:srgbClr val="893068"/>
      </a:accent4>
      <a:accent5>
        <a:srgbClr val="C1A5A9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313</Words>
  <Application>Microsoft Macintosh PowerPoint</Application>
  <PresentationFormat>On-screen Show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Barlow Medium</vt:lpstr>
      <vt:lpstr>Alynne</vt:lpstr>
      <vt:lpstr>Barlow</vt:lpstr>
      <vt:lpstr>Trebuchet MS</vt:lpstr>
      <vt:lpstr>Anaheim</vt:lpstr>
      <vt:lpstr>Montserrat</vt:lpstr>
      <vt:lpstr>Montserrat ExtraBold</vt:lpstr>
      <vt:lpstr>Wingdings</vt:lpstr>
      <vt:lpstr>Yanone Kaffeesatz</vt:lpstr>
      <vt:lpstr>Sports Injuries Breakthrough by Slidesgo</vt:lpstr>
      <vt:lpstr>PowerPoint Presentation</vt:lpstr>
      <vt:lpstr>Annabelle Strong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Path   Program</dc:title>
  <cp:lastModifiedBy>Annabelle Strong</cp:lastModifiedBy>
  <cp:revision>41</cp:revision>
  <dcterms:modified xsi:type="dcterms:W3CDTF">2023-10-13T17:25:43Z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90f5e94-b30f-4e73-9b6b-e333361c0d6b_Enabled">
    <vt:lpwstr>true</vt:lpwstr>
  </property>
  <property fmtid="{D5CDD505-2E9C-101B-9397-08002B2CF9AE}" pid="3" name="MSIP_Label_290f5e94-b30f-4e73-9b6b-e333361c0d6b_SetDate">
    <vt:lpwstr>2023-10-13T13:05:40Z</vt:lpwstr>
  </property>
  <property fmtid="{D5CDD505-2E9C-101B-9397-08002B2CF9AE}" pid="4" name="MSIP_Label_290f5e94-b30f-4e73-9b6b-e333361c0d6b_Method">
    <vt:lpwstr>Standard</vt:lpwstr>
  </property>
  <property fmtid="{D5CDD505-2E9C-101B-9397-08002B2CF9AE}" pid="5" name="MSIP_Label_290f5e94-b30f-4e73-9b6b-e333361c0d6b_Name">
    <vt:lpwstr>290f5e94-b30f-4e73-9b6b-e333361c0d6b</vt:lpwstr>
  </property>
  <property fmtid="{D5CDD505-2E9C-101B-9397-08002B2CF9AE}" pid="6" name="MSIP_Label_290f5e94-b30f-4e73-9b6b-e333361c0d6b_SiteId">
    <vt:lpwstr>399ead0d-c7c4-4583-88a4-d98814f80b0e</vt:lpwstr>
  </property>
  <property fmtid="{D5CDD505-2E9C-101B-9397-08002B2CF9AE}" pid="7" name="MSIP_Label_290f5e94-b30f-4e73-9b6b-e333361c0d6b_ActionId">
    <vt:lpwstr>f03018eb-aa4a-458d-9363-310786201c57</vt:lpwstr>
  </property>
  <property fmtid="{D5CDD505-2E9C-101B-9397-08002B2CF9AE}" pid="8" name="MSIP_Label_290f5e94-b30f-4e73-9b6b-e333361c0d6b_ContentBits">
    <vt:lpwstr>0</vt:lpwstr>
  </property>
</Properties>
</file>